
<file path=[Content_Types].xml><?xml version="1.0" encoding="utf-8"?>
<Types xmlns="http://schemas.openxmlformats.org/package/2006/content-types">
  <Default Extension="tmp" ContentType="image/png"/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139"/>
  </p:notesMasterIdLst>
  <p:sldIdLst>
    <p:sldId id="256" r:id="rId2"/>
    <p:sldId id="344" r:id="rId3"/>
    <p:sldId id="343" r:id="rId4"/>
    <p:sldId id="257" r:id="rId5"/>
    <p:sldId id="284" r:id="rId6"/>
    <p:sldId id="258" r:id="rId7"/>
    <p:sldId id="345" r:id="rId8"/>
    <p:sldId id="346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47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474" r:id="rId31"/>
    <p:sldId id="475" r:id="rId32"/>
    <p:sldId id="476" r:id="rId33"/>
    <p:sldId id="477" r:id="rId34"/>
    <p:sldId id="368" r:id="rId35"/>
    <p:sldId id="369" r:id="rId36"/>
    <p:sldId id="478" r:id="rId37"/>
    <p:sldId id="370" r:id="rId38"/>
    <p:sldId id="371" r:id="rId39"/>
    <p:sldId id="372" r:id="rId40"/>
    <p:sldId id="373" r:id="rId41"/>
    <p:sldId id="374" r:id="rId42"/>
    <p:sldId id="375" r:id="rId43"/>
    <p:sldId id="376" r:id="rId44"/>
    <p:sldId id="377" r:id="rId45"/>
    <p:sldId id="379" r:id="rId46"/>
    <p:sldId id="380" r:id="rId47"/>
    <p:sldId id="381" r:id="rId48"/>
    <p:sldId id="382" r:id="rId49"/>
    <p:sldId id="383" r:id="rId50"/>
    <p:sldId id="384" r:id="rId51"/>
    <p:sldId id="385" r:id="rId52"/>
    <p:sldId id="463" r:id="rId53"/>
    <p:sldId id="464" r:id="rId54"/>
    <p:sldId id="465" r:id="rId55"/>
    <p:sldId id="387" r:id="rId56"/>
    <p:sldId id="386" r:id="rId57"/>
    <p:sldId id="388" r:id="rId58"/>
    <p:sldId id="389" r:id="rId59"/>
    <p:sldId id="390" r:id="rId60"/>
    <p:sldId id="391" r:id="rId61"/>
    <p:sldId id="392" r:id="rId62"/>
    <p:sldId id="393" r:id="rId63"/>
    <p:sldId id="466" r:id="rId64"/>
    <p:sldId id="467" r:id="rId65"/>
    <p:sldId id="394" r:id="rId66"/>
    <p:sldId id="395" r:id="rId67"/>
    <p:sldId id="396" r:id="rId68"/>
    <p:sldId id="479" r:id="rId69"/>
    <p:sldId id="397" r:id="rId70"/>
    <p:sldId id="398" r:id="rId71"/>
    <p:sldId id="399" r:id="rId72"/>
    <p:sldId id="400" r:id="rId73"/>
    <p:sldId id="401" r:id="rId74"/>
    <p:sldId id="402" r:id="rId75"/>
    <p:sldId id="403" r:id="rId76"/>
    <p:sldId id="404" r:id="rId77"/>
    <p:sldId id="405" r:id="rId78"/>
    <p:sldId id="406" r:id="rId79"/>
    <p:sldId id="417" r:id="rId80"/>
    <p:sldId id="407" r:id="rId81"/>
    <p:sldId id="408" r:id="rId82"/>
    <p:sldId id="409" r:id="rId83"/>
    <p:sldId id="410" r:id="rId84"/>
    <p:sldId id="411" r:id="rId85"/>
    <p:sldId id="412" r:id="rId86"/>
    <p:sldId id="413" r:id="rId87"/>
    <p:sldId id="468" r:id="rId88"/>
    <p:sldId id="469" r:id="rId89"/>
    <p:sldId id="470" r:id="rId90"/>
    <p:sldId id="471" r:id="rId91"/>
    <p:sldId id="472" r:id="rId92"/>
    <p:sldId id="473" r:id="rId93"/>
    <p:sldId id="414" r:id="rId94"/>
    <p:sldId id="415" r:id="rId95"/>
    <p:sldId id="418" r:id="rId96"/>
    <p:sldId id="419" r:id="rId97"/>
    <p:sldId id="420" r:id="rId98"/>
    <p:sldId id="421" r:id="rId99"/>
    <p:sldId id="422" r:id="rId100"/>
    <p:sldId id="423" r:id="rId101"/>
    <p:sldId id="424" r:id="rId102"/>
    <p:sldId id="425" r:id="rId103"/>
    <p:sldId id="427" r:id="rId104"/>
    <p:sldId id="426" r:id="rId105"/>
    <p:sldId id="428" r:id="rId106"/>
    <p:sldId id="429" r:id="rId107"/>
    <p:sldId id="430" r:id="rId108"/>
    <p:sldId id="431" r:id="rId109"/>
    <p:sldId id="432" r:id="rId110"/>
    <p:sldId id="433" r:id="rId111"/>
    <p:sldId id="434" r:id="rId112"/>
    <p:sldId id="437" r:id="rId113"/>
    <p:sldId id="436" r:id="rId114"/>
    <p:sldId id="435" r:id="rId115"/>
    <p:sldId id="438" r:id="rId116"/>
    <p:sldId id="439" r:id="rId117"/>
    <p:sldId id="440" r:id="rId118"/>
    <p:sldId id="442" r:id="rId119"/>
    <p:sldId id="443" r:id="rId120"/>
    <p:sldId id="444" r:id="rId121"/>
    <p:sldId id="441" r:id="rId122"/>
    <p:sldId id="445" r:id="rId123"/>
    <p:sldId id="446" r:id="rId124"/>
    <p:sldId id="447" r:id="rId125"/>
    <p:sldId id="448" r:id="rId126"/>
    <p:sldId id="449" r:id="rId127"/>
    <p:sldId id="452" r:id="rId128"/>
    <p:sldId id="450" r:id="rId129"/>
    <p:sldId id="455" r:id="rId130"/>
    <p:sldId id="453" r:id="rId131"/>
    <p:sldId id="451" r:id="rId132"/>
    <p:sldId id="456" r:id="rId133"/>
    <p:sldId id="457" r:id="rId134"/>
    <p:sldId id="461" r:id="rId135"/>
    <p:sldId id="458" r:id="rId136"/>
    <p:sldId id="459" r:id="rId137"/>
    <p:sldId id="462" r:id="rId1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7500"/>
    <a:srgbClr val="33CC33"/>
    <a:srgbClr val="CFBCEA"/>
    <a:srgbClr val="568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65" autoAdjust="0"/>
    <p:restoredTop sz="94660"/>
  </p:normalViewPr>
  <p:slideViewPr>
    <p:cSldViewPr snapToGrid="0">
      <p:cViewPr varScale="1">
        <p:scale>
          <a:sx n="60" d="100"/>
          <a:sy n="60" d="100"/>
        </p:scale>
        <p:origin x="110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emf"/><Relationship Id="rId6" Type="http://schemas.openxmlformats.org/officeDocument/2006/relationships/image" Target="../media/image99.emf"/><Relationship Id="rId5" Type="http://schemas.openxmlformats.org/officeDocument/2006/relationships/image" Target="../media/image98.wmf"/><Relationship Id="rId4" Type="http://schemas.openxmlformats.org/officeDocument/2006/relationships/image" Target="../media/image97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image" Target="../media/image10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83D6C-EE42-43AB-8734-F07FFFC472C4}" type="datetimeFigureOut">
              <a:rPr lang="en-US" smtClean="0"/>
              <a:t>02-May-20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D3F7B-40ED-47AB-A037-431DAA4AC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9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6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238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4060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8619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0628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1322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0872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66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103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9016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1216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26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3926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0651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426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8022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3549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4232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0266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333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6487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675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05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3825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9360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6370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333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13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3107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8843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4540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6908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1881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7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9546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2888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805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74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46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3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68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06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99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97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28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20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6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18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68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91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19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87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16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96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3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7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144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54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701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952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055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8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02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675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693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8D6BFF7-C8C0-41F2-A0B5-5FD48426F05F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I : the expected information needed to classify a given sample</a:t>
            </a:r>
          </a:p>
          <a:p>
            <a:r>
              <a:rPr lang="en-US" altLang="en-US" smtClean="0"/>
              <a:t>E (entropy) : expected information based on the partitioning into subsets by A</a:t>
            </a:r>
          </a:p>
          <a:p>
            <a:r>
              <a:rPr lang="en-US" altLang="en-US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7779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356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400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028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80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95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882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004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394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265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720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51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509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988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682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33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209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15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76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758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046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350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45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496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321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107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112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8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549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00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263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872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736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13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02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378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050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493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410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274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587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939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379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3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75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976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032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6855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93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194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991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0500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0945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5451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8995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99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904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825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603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3436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1945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5623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583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1224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7582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3176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7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B272-C092-4541-9508-A88B14A7C513}" type="datetime1">
              <a:rPr lang="en-US" smtClean="0"/>
              <a:t>02-May-20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19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8F8CF-2EBE-49AE-8CBE-82D971B7D3BE}" type="datetime1">
              <a:rPr lang="en-US" smtClean="0"/>
              <a:t>02-May-20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75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FF9A1-1C27-4601-B3D7-8387960A443A}" type="datetime1">
              <a:rPr lang="en-US" smtClean="0"/>
              <a:t>02-May-20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9256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2821-1A82-4C91-857E-68E395D9A16E}" type="datetime1">
              <a:rPr lang="en-US" smtClean="0"/>
              <a:t>02-May-20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85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A5578-8C02-495F-ABD3-EBFB3B2F449C}" type="datetime1">
              <a:rPr lang="en-US" smtClean="0"/>
              <a:t>02-May-20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374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98DD0-AE69-4AE6-8712-44D8324E1517}" type="datetime1">
              <a:rPr lang="en-US" smtClean="0"/>
              <a:t>02-May-20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77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79E2-463B-43C7-B6BE-F08E386F26F7}" type="datetime1">
              <a:rPr lang="en-US" smtClean="0"/>
              <a:t>02-May-20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01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AFC0-F209-4104-9784-517A9D68BBBF}" type="datetime1">
              <a:rPr lang="en-US" smtClean="0"/>
              <a:t>02-May-20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64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371600"/>
            <a:ext cx="41529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371600"/>
            <a:ext cx="41529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04800" y="4000500"/>
            <a:ext cx="41529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0" y="4000500"/>
            <a:ext cx="41529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04800" y="647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6E814-CC9A-49F2-906C-E2B884C42F68}" type="datetime4">
              <a:rPr lang="en-US"/>
              <a:pPr>
                <a:defRPr/>
              </a:pPr>
              <a:t>May 2,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52800" y="647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Classification..... S. NandaGopalan, BIT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239000" y="647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70487E91-BC04-4FD7-B068-9351668F69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891711"/>
      </p:ext>
    </p:extLst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71538" y="192088"/>
            <a:ext cx="8162925" cy="59039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52525" y="62865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90925" y="62865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9925" y="62865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A3F583C-57D4-49AA-9DD7-E040CE84DF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4259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371600"/>
            <a:ext cx="41529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4000500"/>
            <a:ext cx="41529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04800" y="647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3DBBCD-7564-4207-8C7A-476337F997AA}" type="datetime4">
              <a:rPr lang="en-US"/>
              <a:pPr>
                <a:defRPr/>
              </a:pPr>
              <a:t>May 2, 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352800" y="647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Classification..... S. NandaGopalan, BIT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39000" y="647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888A7AC7-6D45-4E00-9F7A-8747CCA681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0958135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447" y="624110"/>
            <a:ext cx="7172953" cy="890058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8415" y="1582993"/>
            <a:ext cx="7175986" cy="4699820"/>
          </a:xfrm>
        </p:spPr>
        <p:txBody>
          <a:bodyPr/>
          <a:lstStyle>
            <a:lvl1pPr>
              <a:buClr>
                <a:srgbClr val="0070C0"/>
              </a:buClr>
              <a:buSzPct val="8000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00B050"/>
              </a:buClr>
              <a:buFont typeface="Wingdings" panose="05000000000000000000" pitchFamily="2" charset="2"/>
              <a:buChar char="§"/>
              <a:defRPr sz="2000">
                <a:latin typeface="Bahnschrift" panose="020B0502040204020203" pitchFamily="34" charset="0"/>
              </a:defRPr>
            </a:lvl2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166A-4634-4074-B9EA-3CD4B67101B0}" type="datetime1">
              <a:rPr lang="en-US" smtClean="0"/>
              <a:t>02-May-20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2619" y="787783"/>
            <a:ext cx="663587" cy="352759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70121" y="6475228"/>
            <a:ext cx="8973880" cy="3827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yal Acidbath" panose="02000000000000000000" pitchFamily="2" charset="0"/>
              </a:rPr>
              <a:t>Dr. S. Nandagopalan</a:t>
            </a:r>
            <a:endParaRPr lang="en-US" dirty="0">
              <a:latin typeface="Royal Acidbath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417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>
                <a:solidFill>
                  <a:srgbClr val="002060"/>
                </a:solidFill>
                <a:latin typeface="Sitka Small" panose="02000505000000020004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1B96D-F3AD-4AAC-89E1-73B09C32A1CE}" type="datetime1">
              <a:rPr lang="en-US" smtClean="0"/>
              <a:t>02-May-20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5135" y="3244141"/>
            <a:ext cx="811071" cy="337260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85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B523-27EF-4352-8907-4643C3EFA2FB}" type="datetime1">
              <a:rPr lang="en-US" smtClean="0"/>
              <a:t>02-May-20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A9EE3-B1BD-47A0-A378-AB431CB85A54}" type="datetime1">
              <a:rPr lang="en-US" smtClean="0"/>
              <a:t>02-May-20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62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72A4-9D8D-4C41-9E7B-35CCC40CDD06}" type="datetime1">
              <a:rPr lang="en-US" smtClean="0"/>
              <a:t>02-May-20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6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3190-6EB4-4175-A417-AA4AABD623A8}" type="datetime1">
              <a:rPr lang="en-US" smtClean="0"/>
              <a:t>02-May-20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0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BE810-E24F-4EE5-BA7E-6A7614D39909}" type="datetime1">
              <a:rPr lang="en-US" smtClean="0"/>
              <a:t>02-May-20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61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DBC49-E886-4D52-A9F7-E31CDE2571A3}" type="datetime1">
              <a:rPr lang="en-US" smtClean="0"/>
              <a:t>02-May-20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1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188609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solidFill>
                <a:srgbClr val="FF0000"/>
              </a:solidFill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solidFill>
                <a:srgbClr val="FF0000"/>
              </a:solidFill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solidFill>
                <a:srgbClr val="FF0000"/>
              </a:solidFill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solidFill>
                <a:srgbClr val="FF0000"/>
              </a:solidFill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solidFill>
                <a:srgbClr val="FF0000"/>
              </a:solidFill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solidFill>
                <a:srgbClr val="FF0000"/>
              </a:solidFill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solidFill>
                <a:srgbClr val="FF0000"/>
              </a:solidFill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solidFill>
                <a:srgbClr val="FF0000"/>
              </a:solidFill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solidFill>
                <a:srgbClr val="FF0000"/>
              </a:solidFill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solidFill>
                <a:srgbClr val="FF0000"/>
              </a:solidFill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solidFill>
                <a:srgbClr val="FF0000"/>
              </a:solidFill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solidFill>
                <a:srgbClr val="FF0000"/>
              </a:solidFill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287269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B0F0"/>
              </a:solidFill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B0F0"/>
              </a:solidFill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B0F0"/>
              </a:solidFill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B0F0"/>
              </a:solidFill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B0F0"/>
              </a:solidFill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B0F0"/>
              </a:solidFill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B0F0"/>
              </a:solidFill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B0F0"/>
              </a:solidFill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B0F0"/>
              </a:solidFill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B0F0"/>
              </a:solidFill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B0F0"/>
              </a:solidFill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B0F0"/>
              </a:solidFill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C1211-299A-4498-8445-3E92FD05B6F6}" type="datetime1">
              <a:rPr lang="en-US" smtClean="0"/>
              <a:t>02-May-20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7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w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7" Type="http://schemas.openxmlformats.org/officeDocument/2006/relationships/image" Target="../media/image106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notesSlide" Target="../notesSlides/notesSlide107.xml"/><Relationship Id="rId7" Type="http://schemas.openxmlformats.org/officeDocument/2006/relationships/image" Target="../media/image10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108.e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110.emf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mp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4.bin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oleObject" Target="../embeddings/oleObject52.bin"/><Relationship Id="rId18" Type="http://schemas.openxmlformats.org/officeDocument/2006/relationships/oleObject" Target="../embeddings/oleObject57.bin"/><Relationship Id="rId3" Type="http://schemas.openxmlformats.org/officeDocument/2006/relationships/notesSlide" Target="../notesSlides/notesSlide129.xml"/><Relationship Id="rId7" Type="http://schemas.openxmlformats.org/officeDocument/2006/relationships/image" Target="../media/image117.wmf"/><Relationship Id="rId12" Type="http://schemas.openxmlformats.org/officeDocument/2006/relationships/oleObject" Target="../embeddings/oleObject51.bin"/><Relationship Id="rId17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5.bin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47.bin"/><Relationship Id="rId11" Type="http://schemas.openxmlformats.org/officeDocument/2006/relationships/oleObject" Target="../embeddings/oleObject50.bin"/><Relationship Id="rId5" Type="http://schemas.openxmlformats.org/officeDocument/2006/relationships/image" Target="../media/image116.wmf"/><Relationship Id="rId15" Type="http://schemas.openxmlformats.org/officeDocument/2006/relationships/oleObject" Target="../embeddings/oleObject54.bin"/><Relationship Id="rId10" Type="http://schemas.openxmlformats.org/officeDocument/2006/relationships/image" Target="../media/image118.wmf"/><Relationship Id="rId4" Type="http://schemas.openxmlformats.org/officeDocument/2006/relationships/oleObject" Target="../embeddings/oleObject46.bin"/><Relationship Id="rId9" Type="http://schemas.openxmlformats.org/officeDocument/2006/relationships/oleObject" Target="../embeddings/oleObject49.bin"/><Relationship Id="rId14" Type="http://schemas.openxmlformats.org/officeDocument/2006/relationships/oleObject" Target="../embeddings/oleObject53.bin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4.wdp"/><Relationship Id="rId5" Type="http://schemas.openxmlformats.org/officeDocument/2006/relationships/image" Target="../media/image120.png"/><Relationship Id="rId4" Type="http://schemas.microsoft.com/office/2007/relationships/hdphoto" Target="../media/hdphoto23.wdp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9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0.png"/><Relationship Id="rId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7" Type="http://schemas.microsoft.com/office/2007/relationships/hdphoto" Target="../media/hdphoto1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7.wdp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3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8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oleObject" Target="../embeddings/oleObject17.bin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40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oleObject" Target="../embeddings/oleObject18.bin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39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oleObject" Target="../embeddings/oleObject19.bin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40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oleObject" Target="../embeddings/oleObject20.bin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39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oleObject" Target="../embeddings/oleObject21.bin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40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oleObject" Target="../embeddings/oleObject22.bin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39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23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emf"/><Relationship Id="rId4" Type="http://schemas.microsoft.com/office/2007/relationships/hdphoto" Target="../media/hdphoto13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vS2triCgOY&amp;feature=emb_rel_pause" TargetMode="External"/><Relationship Id="rId2" Type="http://schemas.openxmlformats.org/officeDocument/2006/relationships/hyperlink" Target="https://www.youtube.com/watch?v=GhrxgbQnEEU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68.emf"/><Relationship Id="rId4" Type="http://schemas.openxmlformats.org/officeDocument/2006/relationships/oleObject" Target="../embeddings/oleObject24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71.png"/><Relationship Id="rId4" Type="http://schemas.microsoft.com/office/2007/relationships/hdphoto" Target="../media/hdphoto17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5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75.emf"/><Relationship Id="rId4" Type="http://schemas.openxmlformats.org/officeDocument/2006/relationships/oleObject" Target="../embeddings/oleObject26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77.emf"/><Relationship Id="rId4" Type="http://schemas.openxmlformats.org/officeDocument/2006/relationships/oleObject" Target="../embeddings/oleObject28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7" Type="http://schemas.openxmlformats.org/officeDocument/2006/relationships/image" Target="../media/image80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79.emf"/><Relationship Id="rId4" Type="http://schemas.openxmlformats.org/officeDocument/2006/relationships/oleObject" Target="../embeddings/oleObject30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82.png"/><Relationship Id="rId5" Type="http://schemas.openxmlformats.org/officeDocument/2006/relationships/image" Target="../media/image81.wmf"/><Relationship Id="rId4" Type="http://schemas.openxmlformats.org/officeDocument/2006/relationships/oleObject" Target="../embeddings/oleObject32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33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34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mp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mp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mp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mp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tmp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92.wmf"/><Relationship Id="rId4" Type="http://schemas.openxmlformats.org/officeDocument/2006/relationships/oleObject" Target="../embeddings/oleObject35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98.wmf"/><Relationship Id="rId3" Type="http://schemas.openxmlformats.org/officeDocument/2006/relationships/notesSlide" Target="../notesSlides/notesSlide89.xml"/><Relationship Id="rId7" Type="http://schemas.openxmlformats.org/officeDocument/2006/relationships/image" Target="../media/image95.wmf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97.emf"/><Relationship Id="rId5" Type="http://schemas.openxmlformats.org/officeDocument/2006/relationships/image" Target="../media/image94.emf"/><Relationship Id="rId15" Type="http://schemas.openxmlformats.org/officeDocument/2006/relationships/image" Target="../media/image99.e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96.wmf"/><Relationship Id="rId14" Type="http://schemas.openxmlformats.org/officeDocument/2006/relationships/oleObject" Target="../embeddings/oleObject42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2.wdp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4193" y="1345020"/>
            <a:ext cx="6600451" cy="1036673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Module - 4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4192" y="2530550"/>
            <a:ext cx="6600451" cy="26581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Decision Tree</a:t>
            </a:r>
          </a:p>
          <a:p>
            <a:pPr>
              <a:spcBef>
                <a:spcPts val="0"/>
              </a:spcBef>
            </a:pPr>
            <a:r>
              <a:rPr lang="en-US" sz="32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Regression</a:t>
            </a:r>
          </a:p>
          <a:p>
            <a:pPr>
              <a:spcBef>
                <a:spcPts val="0"/>
              </a:spcBef>
            </a:pPr>
            <a:r>
              <a:rPr lang="en-US" sz="32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ANN</a:t>
            </a:r>
          </a:p>
          <a:p>
            <a:pPr>
              <a:spcBef>
                <a:spcPts val="0"/>
              </a:spcBef>
            </a:pPr>
            <a:r>
              <a:rPr lang="en-US" sz="32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Cluster Analysis</a:t>
            </a:r>
          </a:p>
          <a:p>
            <a:pPr>
              <a:spcBef>
                <a:spcPts val="0"/>
              </a:spcBef>
            </a:pPr>
            <a:r>
              <a:rPr lang="en-US" sz="3200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Association Rule Mining</a:t>
            </a:r>
            <a:endParaRPr lang="en-US" sz="3200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04192" y="5337545"/>
            <a:ext cx="5071730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Dr. S. NANDAGOPALAN </a:t>
            </a:r>
            <a:endParaRPr lang="en-US" sz="2800" dirty="0">
              <a:solidFill>
                <a:srgbClr val="C00000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80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778514" y="231110"/>
            <a:ext cx="6589199" cy="890058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Learning Phase: Model Construction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82934" y="1253383"/>
            <a:ext cx="6591985" cy="4699820"/>
          </a:xfrm>
        </p:spPr>
        <p:txBody>
          <a:bodyPr/>
          <a:lstStyle/>
          <a:p>
            <a:endParaRPr lang="en-US"/>
          </a:p>
        </p:txBody>
      </p:sp>
      <p:grpSp>
        <p:nvGrpSpPr>
          <p:cNvPr id="19462" name="Group 3"/>
          <p:cNvGrpSpPr>
            <a:grpSpLocks/>
          </p:cNvGrpSpPr>
          <p:nvPr/>
        </p:nvGrpSpPr>
        <p:grpSpPr bwMode="auto">
          <a:xfrm>
            <a:off x="2121719" y="1516653"/>
            <a:ext cx="1698625" cy="1506537"/>
            <a:chOff x="1283" y="1118"/>
            <a:chExt cx="1070" cy="949"/>
          </a:xfrm>
        </p:grpSpPr>
        <p:pic>
          <p:nvPicPr>
            <p:cNvPr id="19475" name="Picture 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" y="1118"/>
              <a:ext cx="107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6" name="Rectangle 5"/>
            <p:cNvSpPr>
              <a:spLocks noChangeArrowheads="1"/>
            </p:cNvSpPr>
            <p:nvPr/>
          </p:nvSpPr>
          <p:spPr bwMode="auto">
            <a:xfrm>
              <a:off x="1347" y="1427"/>
              <a:ext cx="934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Training</a:t>
              </a:r>
            </a:p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Data</a:t>
              </a:r>
            </a:p>
          </p:txBody>
        </p:sp>
      </p:grpSp>
      <p:graphicFrame>
        <p:nvGraphicFramePr>
          <p:cNvPr id="19463" name="Object 10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8606046"/>
              </p:ext>
            </p:extLst>
          </p:nvPr>
        </p:nvGraphicFramePr>
        <p:xfrm>
          <a:off x="433388" y="3492500"/>
          <a:ext cx="5661025" cy="249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" name="Worksheet" r:id="rId5" imgW="5511918" imgH="2406696" progId="Excel.Sheet.8">
                  <p:embed/>
                </p:oleObj>
              </mc:Choice>
              <mc:Fallback>
                <p:oleObj name="Worksheet" r:id="rId5" imgW="5511918" imgH="2406696" progId="Excel.Sheet.8">
                  <p:embed/>
                  <p:pic>
                    <p:nvPicPr>
                      <p:cNvPr id="19463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8" y="3492500"/>
                        <a:ext cx="5661025" cy="249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4" name="Line 7"/>
          <p:cNvSpPr>
            <a:spLocks noChangeShapeType="1"/>
          </p:cNvSpPr>
          <p:nvPr/>
        </p:nvSpPr>
        <p:spPr bwMode="auto">
          <a:xfrm flipH="1">
            <a:off x="445319" y="2794590"/>
            <a:ext cx="1720850" cy="685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Line 8"/>
          <p:cNvSpPr>
            <a:spLocks noChangeShapeType="1"/>
          </p:cNvSpPr>
          <p:nvPr/>
        </p:nvSpPr>
        <p:spPr bwMode="auto">
          <a:xfrm>
            <a:off x="3798119" y="2794590"/>
            <a:ext cx="1981200" cy="685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Rectangle 9"/>
          <p:cNvSpPr>
            <a:spLocks noChangeArrowheads="1"/>
          </p:cNvSpPr>
          <p:nvPr/>
        </p:nvSpPr>
        <p:spPr bwMode="auto">
          <a:xfrm>
            <a:off x="6622282" y="1292815"/>
            <a:ext cx="1870075" cy="8350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pPr algn="ctr" eaLnBrk="0" hangingPunct="0">
              <a:defRPr/>
            </a:pPr>
            <a:r>
              <a:rPr lang="en-US" sz="2400">
                <a:latin typeface="Times New Roman" pitchFamily="18" charset="0"/>
              </a:rPr>
              <a:t>Classification</a:t>
            </a:r>
          </a:p>
          <a:p>
            <a:pPr algn="ctr" eaLnBrk="0" hangingPunct="0">
              <a:defRPr/>
            </a:pPr>
            <a:r>
              <a:rPr lang="en-US" sz="2400">
                <a:latin typeface="Times New Roman" pitchFamily="18" charset="0"/>
              </a:rPr>
              <a:t>Algorithms</a:t>
            </a:r>
          </a:p>
        </p:txBody>
      </p:sp>
      <p:sp>
        <p:nvSpPr>
          <p:cNvPr id="19467" name="AutoShape 10"/>
          <p:cNvSpPr>
            <a:spLocks noChangeArrowheads="1"/>
          </p:cNvSpPr>
          <p:nvPr/>
        </p:nvSpPr>
        <p:spPr bwMode="auto">
          <a:xfrm rot="20460000">
            <a:off x="4375969" y="1745253"/>
            <a:ext cx="1657350" cy="484187"/>
          </a:xfrm>
          <a:prstGeom prst="rightArrow">
            <a:avLst>
              <a:gd name="adj1" fmla="val 50000"/>
              <a:gd name="adj2" fmla="val 85606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68" name="Rectangle 11"/>
          <p:cNvSpPr>
            <a:spLocks noChangeArrowheads="1"/>
          </p:cNvSpPr>
          <p:nvPr/>
        </p:nvSpPr>
        <p:spPr bwMode="auto">
          <a:xfrm>
            <a:off x="6084119" y="4717053"/>
            <a:ext cx="2971800" cy="1201737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IF age = ‘young’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THEN loan_dec = ‘risky’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IF income = ‘high’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THEN loan_dec = ‘safe’ …..</a:t>
            </a:r>
          </a:p>
        </p:txBody>
      </p:sp>
      <p:grpSp>
        <p:nvGrpSpPr>
          <p:cNvPr id="19469" name="Group 12"/>
          <p:cNvGrpSpPr>
            <a:grpSpLocks/>
          </p:cNvGrpSpPr>
          <p:nvPr/>
        </p:nvGrpSpPr>
        <p:grpSpPr bwMode="auto">
          <a:xfrm>
            <a:off x="6619107" y="2873965"/>
            <a:ext cx="1889125" cy="1506538"/>
            <a:chOff x="4081" y="2026"/>
            <a:chExt cx="1190" cy="949"/>
          </a:xfrm>
        </p:grpSpPr>
        <p:pic>
          <p:nvPicPr>
            <p:cNvPr id="19473" name="Picture 13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" y="2026"/>
              <a:ext cx="119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4" name="Rectangle 14"/>
            <p:cNvSpPr>
              <a:spLocks noChangeArrowheads="1"/>
            </p:cNvSpPr>
            <p:nvPr/>
          </p:nvSpPr>
          <p:spPr bwMode="auto">
            <a:xfrm>
              <a:off x="4245" y="2306"/>
              <a:ext cx="851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Classifier</a:t>
              </a:r>
            </a:p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(Model)</a:t>
              </a:r>
            </a:p>
          </p:txBody>
        </p:sp>
      </p:grpSp>
      <p:sp>
        <p:nvSpPr>
          <p:cNvPr id="19470" name="Line 15"/>
          <p:cNvSpPr>
            <a:spLocks noChangeShapeType="1"/>
          </p:cNvSpPr>
          <p:nvPr/>
        </p:nvSpPr>
        <p:spPr bwMode="auto">
          <a:xfrm>
            <a:off x="6768332" y="4242390"/>
            <a:ext cx="46037" cy="4572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1" name="Line 16"/>
          <p:cNvSpPr>
            <a:spLocks noChangeShapeType="1"/>
          </p:cNvSpPr>
          <p:nvPr/>
        </p:nvSpPr>
        <p:spPr bwMode="auto">
          <a:xfrm flipH="1">
            <a:off x="8293919" y="4242390"/>
            <a:ext cx="63500" cy="4857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2" name="AutoShape 17"/>
          <p:cNvSpPr>
            <a:spLocks noChangeArrowheads="1"/>
          </p:cNvSpPr>
          <p:nvPr/>
        </p:nvSpPr>
        <p:spPr bwMode="auto">
          <a:xfrm>
            <a:off x="7284269" y="2234203"/>
            <a:ext cx="546100" cy="592137"/>
          </a:xfrm>
          <a:prstGeom prst="downArrow">
            <a:avLst>
              <a:gd name="adj1" fmla="val 50000"/>
              <a:gd name="adj2" fmla="val 27118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95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They </a:t>
            </a:r>
            <a:r>
              <a:rPr lang="en-US" dirty="0"/>
              <a:t>are deemed to be black-box solutions, lacking </a:t>
            </a:r>
            <a:r>
              <a:rPr lang="en-US" dirty="0" err="1"/>
              <a:t>explainability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Optimal </a:t>
            </a:r>
            <a:r>
              <a:rPr lang="en-US" dirty="0"/>
              <a:t>design of ANN is still an art: It requires expertise and </a:t>
            </a:r>
            <a:r>
              <a:rPr lang="en-US" dirty="0" smtClean="0"/>
              <a:t>extensive experimentation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It </a:t>
            </a:r>
            <a:r>
              <a:rPr lang="en-US" dirty="0"/>
              <a:t>can be difficult to handle a large number of variables (</a:t>
            </a:r>
            <a:r>
              <a:rPr lang="en-US" dirty="0" smtClean="0"/>
              <a:t>especially the </a:t>
            </a:r>
            <a:r>
              <a:rPr lang="en-US" dirty="0"/>
              <a:t>rich nominal attributes) with an ANN.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It </a:t>
            </a:r>
            <a:r>
              <a:rPr lang="en-US" dirty="0"/>
              <a:t>takes large data sets to train an ANN.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36359" y="2509741"/>
            <a:ext cx="7658785" cy="1468800"/>
          </a:xfrm>
        </p:spPr>
        <p:txBody>
          <a:bodyPr>
            <a:noAutofit/>
          </a:bodyPr>
          <a:lstStyle/>
          <a:p>
            <a:r>
              <a:rPr lang="en-US" sz="6600" dirty="0"/>
              <a:t>Cluster Analysis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942415" y="5038060"/>
            <a:ext cx="6591985" cy="8604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7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 </a:t>
            </a:r>
            <a:r>
              <a:rPr lang="en-US" dirty="0"/>
              <a:t>identification of natural </a:t>
            </a:r>
            <a:r>
              <a:rPr lang="en-US" dirty="0" smtClean="0"/>
              <a:t>groupings of things</a:t>
            </a:r>
          </a:p>
          <a:p>
            <a:r>
              <a:rPr lang="en-US" dirty="0" smtClean="0"/>
              <a:t>Data </a:t>
            </a:r>
            <a:r>
              <a:rPr lang="en-US" dirty="0"/>
              <a:t>instances that are similar to (or near) each other are </a:t>
            </a:r>
            <a:r>
              <a:rPr lang="en-US" dirty="0" smtClean="0"/>
              <a:t>categorized into </a:t>
            </a:r>
            <a:r>
              <a:rPr lang="en-US" dirty="0"/>
              <a:t>one cluster. </a:t>
            </a:r>
            <a:endParaRPr lang="en-US" dirty="0" smtClean="0"/>
          </a:p>
          <a:p>
            <a:r>
              <a:rPr lang="en-US" dirty="0" smtClean="0"/>
              <a:t>Similarly</a:t>
            </a:r>
            <a:r>
              <a:rPr lang="en-US" dirty="0"/>
              <a:t>, data instances that are very different (</a:t>
            </a:r>
            <a:r>
              <a:rPr lang="en-US" dirty="0" smtClean="0"/>
              <a:t>or far </a:t>
            </a:r>
            <a:r>
              <a:rPr lang="en-US" dirty="0"/>
              <a:t>away) from each other are moved into different clusters</a:t>
            </a:r>
            <a:r>
              <a:rPr lang="en-US" dirty="0" smtClean="0"/>
              <a:t>.</a:t>
            </a:r>
          </a:p>
          <a:p>
            <a:r>
              <a:rPr lang="en-US" dirty="0"/>
              <a:t>Clustering is an unsupervised learning technique </a:t>
            </a:r>
            <a:r>
              <a:rPr lang="en-US" dirty="0" smtClean="0"/>
              <a:t> - why? no output or </a:t>
            </a:r>
            <a:r>
              <a:rPr lang="en-US" dirty="0"/>
              <a:t>dependent variable for which a right or wrong answer can be computed.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z="3600" dirty="0" smtClean="0"/>
              <a:t>Example – Image Segmentation</a:t>
            </a:r>
            <a:endParaRPr lang="en-US" sz="3600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 smtClean="0"/>
              <a:t>         Original			      </a:t>
            </a:r>
            <a:r>
              <a:rPr lang="en-US" altLang="en-US" i="1" smtClean="0"/>
              <a:t>k</a:t>
            </a:r>
            <a:r>
              <a:rPr lang="en-US" altLang="en-US" smtClean="0"/>
              <a:t> = 2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mtClean="0"/>
          </a:p>
          <a:p>
            <a:pPr>
              <a:buFont typeface="Arial" panose="020B0604020202020204" pitchFamily="34" charset="0"/>
              <a:buNone/>
            </a:pPr>
            <a:endParaRPr lang="en-US" altLang="en-US" smtClean="0"/>
          </a:p>
          <a:p>
            <a:pPr>
              <a:buFont typeface="Arial" panose="020B0604020202020204" pitchFamily="34" charset="0"/>
              <a:buNone/>
            </a:pPr>
            <a:endParaRPr lang="en-US" altLang="en-US" smtClean="0"/>
          </a:p>
          <a:p>
            <a:pPr>
              <a:buFont typeface="Arial" panose="020B0604020202020204" pitchFamily="34" charset="0"/>
              <a:buNone/>
            </a:pPr>
            <a:r>
              <a:rPr lang="en-US" altLang="en-US" smtClean="0"/>
              <a:t>						   </a:t>
            </a:r>
            <a:r>
              <a:rPr lang="en-US" altLang="en-US" i="1" smtClean="0"/>
              <a:t>k</a:t>
            </a:r>
            <a:r>
              <a:rPr lang="en-US" altLang="en-US" smtClean="0"/>
              <a:t> = 2            </a:t>
            </a:r>
            <a:r>
              <a:rPr lang="en-US" altLang="en-US" i="1" smtClean="0"/>
              <a:t>k</a:t>
            </a:r>
            <a:r>
              <a:rPr lang="en-US" altLang="en-US" smtClean="0"/>
              <a:t> =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0673CED-EA96-450E-B880-11A825493D1F}" type="datetime4">
              <a:rPr lang="en-US" smtClean="0"/>
              <a:pPr>
                <a:defRPr/>
              </a:pPr>
              <a:t>May 2,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S. </a:t>
            </a:r>
            <a:r>
              <a:rPr lang="en-US" dirty="0" err="1" smtClean="0"/>
              <a:t>Nandagopalan</a:t>
            </a:r>
            <a:r>
              <a:rPr lang="en-US" dirty="0" smtClean="0"/>
              <a:t>, BIT</a:t>
            </a:r>
            <a:endParaRPr lang="en-US" dirty="0"/>
          </a:p>
        </p:txBody>
      </p:sp>
      <p:sp>
        <p:nvSpPr>
          <p:cNvPr id="1127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0B789EE-80E9-417C-B96A-0F2F4A500848}" type="slidenum">
              <a:rPr lang="en-US" altLang="en-US" sz="1200">
                <a:solidFill>
                  <a:srgbClr val="953735"/>
                </a:solidFill>
                <a:latin typeface="Palatino Linotype" panose="02040502050505030304" pitchFamily="18" charset="0"/>
              </a:rPr>
              <a:pPr>
                <a:spcBef>
                  <a:spcPct val="0"/>
                </a:spcBef>
                <a:buFontTx/>
                <a:buNone/>
              </a:pPr>
              <a:t>103</a:t>
            </a:fld>
            <a:endParaRPr lang="en-US" altLang="en-US" sz="1200">
              <a:solidFill>
                <a:srgbClr val="953735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1271" name="Picture 2" descr="C:\Documents and Settings\S N G\My Documents\My Pictures\segment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209800"/>
            <a:ext cx="24384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3" descr="C:\Documents and Settings\S N G\My Documents\My Pictures\2008-ff75bd2f15c768a4dd187e8fdb64b3d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33600"/>
            <a:ext cx="26670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4" descr="G:\Ph D Comprehensive\C# Programs\CBIR Demo RGB Color model\Test Images\Dyn3-128x12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343400"/>
            <a:ext cx="1905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3810000" y="2819400"/>
            <a:ext cx="762000" cy="38100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810000" y="5105400"/>
            <a:ext cx="762000" cy="38100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1280" name="Picture 5" descr="C:\Documents and Settings\S N G\My Documents\My Pictures\Dyn-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4196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4196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55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en-US" dirty="0"/>
              <a:t>Pattern Recognition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Spatial Data Analysis 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Create thematic maps in GIS by clustering feature spaces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Detect spatial clusters or for other spatial mining tasks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Digital Image Processing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Economic Science (especially market research)</a:t>
            </a:r>
          </a:p>
          <a:p>
            <a:pPr>
              <a:lnSpc>
                <a:spcPct val="110000"/>
              </a:lnSpc>
            </a:pPr>
            <a:r>
              <a:rPr lang="en-US" altLang="en-US" dirty="0" smtClean="0"/>
              <a:t>Web</a:t>
            </a:r>
            <a:endParaRPr lang="en-US" altLang="en-US" dirty="0"/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Document classification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Cluster Weblog data to discover groups of similar access patterns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4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643" y="1329067"/>
            <a:ext cx="7279758" cy="5178056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 smtClean="0"/>
              <a:t>Marketing </a:t>
            </a:r>
          </a:p>
          <a:p>
            <a:pPr lvl="1"/>
            <a:r>
              <a:rPr lang="en-US" altLang="en-US" dirty="0" smtClean="0"/>
              <a:t>Help </a:t>
            </a:r>
            <a:r>
              <a:rPr lang="en-US" altLang="en-US" dirty="0"/>
              <a:t>marketers discover distinct groups in their customer bases, and then use this knowledge to develop targeted marketing programs</a:t>
            </a:r>
          </a:p>
          <a:p>
            <a:r>
              <a:rPr lang="en-US" altLang="en-US" dirty="0"/>
              <a:t>Land </a:t>
            </a:r>
            <a:r>
              <a:rPr lang="en-US" altLang="en-US" dirty="0" smtClean="0"/>
              <a:t>use</a:t>
            </a:r>
          </a:p>
          <a:p>
            <a:pPr lvl="1"/>
            <a:r>
              <a:rPr lang="en-US" altLang="en-US" dirty="0" smtClean="0"/>
              <a:t>Identification </a:t>
            </a:r>
            <a:r>
              <a:rPr lang="en-US" altLang="en-US" dirty="0"/>
              <a:t>of areas of similar land use in an earth observation database</a:t>
            </a:r>
          </a:p>
          <a:p>
            <a:r>
              <a:rPr lang="en-US" altLang="en-US" dirty="0" smtClean="0"/>
              <a:t>Insurance</a:t>
            </a:r>
          </a:p>
          <a:p>
            <a:pPr lvl="1"/>
            <a:r>
              <a:rPr lang="en-US" altLang="en-US" dirty="0" smtClean="0"/>
              <a:t>Identifying </a:t>
            </a:r>
            <a:r>
              <a:rPr lang="en-US" altLang="en-US" dirty="0"/>
              <a:t>groups of motor insurance policy holders with a high average claim cost</a:t>
            </a:r>
          </a:p>
          <a:p>
            <a:r>
              <a:rPr lang="en-US" altLang="en-US" dirty="0" smtClean="0"/>
              <a:t>City-planning</a:t>
            </a:r>
          </a:p>
          <a:p>
            <a:pPr lvl="1"/>
            <a:r>
              <a:rPr lang="en-US" altLang="en-US" dirty="0" smtClean="0"/>
              <a:t>Identifying </a:t>
            </a:r>
            <a:r>
              <a:rPr lang="en-US" altLang="en-US" dirty="0"/>
              <a:t>groups of houses according to their house type, value, and geographical location</a:t>
            </a:r>
          </a:p>
          <a:p>
            <a:r>
              <a:rPr lang="en-US" altLang="en-US" dirty="0"/>
              <a:t>Earth-quake </a:t>
            </a:r>
            <a:r>
              <a:rPr lang="en-US" altLang="en-US" dirty="0" smtClean="0"/>
              <a:t>studies</a:t>
            </a:r>
          </a:p>
          <a:p>
            <a:pPr lvl="1"/>
            <a:r>
              <a:rPr lang="en-US" altLang="en-US" dirty="0" smtClean="0"/>
              <a:t>Observed </a:t>
            </a:r>
            <a:r>
              <a:rPr lang="en-US" altLang="en-US" dirty="0"/>
              <a:t>earth quake epicenters should be clustered along continent faults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Quality of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 good clustering method will produce high quality clusters with</a:t>
            </a:r>
          </a:p>
          <a:p>
            <a:pPr lvl="1"/>
            <a:r>
              <a:rPr lang="en-US" altLang="en-US" smtClean="0"/>
              <a:t>high intra-class similarity</a:t>
            </a:r>
          </a:p>
          <a:p>
            <a:pPr lvl="1"/>
            <a:r>
              <a:rPr lang="en-US" altLang="en-US" smtClean="0"/>
              <a:t>low inter-class similarity </a:t>
            </a:r>
          </a:p>
          <a:p>
            <a:r>
              <a:rPr lang="en-US" altLang="en-US" smtClean="0"/>
              <a:t>The quality of a clustering result depends on both the similarity measure used by the method and its implementation</a:t>
            </a:r>
          </a:p>
          <a:p>
            <a:r>
              <a:rPr lang="en-US" altLang="en-US" smtClean="0"/>
              <a:t>The quality of a clustering method is also measured by its ability to discover some or all of the hidden patterns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2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A national insurance company distributes its personal and small </a:t>
            </a:r>
            <a:r>
              <a:rPr lang="en-US" i="1" dirty="0" smtClean="0"/>
              <a:t>commercial insurance </a:t>
            </a:r>
            <a:r>
              <a:rPr lang="en-US" i="1" dirty="0"/>
              <a:t>products through independent agents. </a:t>
            </a:r>
            <a:endParaRPr lang="en-US" i="1" dirty="0" smtClean="0"/>
          </a:p>
          <a:p>
            <a:r>
              <a:rPr lang="en-US" i="1" dirty="0" smtClean="0"/>
              <a:t>They </a:t>
            </a:r>
            <a:r>
              <a:rPr lang="en-US" i="1" dirty="0"/>
              <a:t>wanted </a:t>
            </a:r>
            <a:r>
              <a:rPr lang="en-US" i="1" dirty="0" smtClean="0"/>
              <a:t>to increase </a:t>
            </a:r>
            <a:r>
              <a:rPr lang="en-US" i="1" dirty="0"/>
              <a:t>their sales by better understanding their </a:t>
            </a:r>
            <a:r>
              <a:rPr lang="en-US" i="1" dirty="0" smtClean="0"/>
              <a:t>customers</a:t>
            </a:r>
          </a:p>
          <a:p>
            <a:r>
              <a:rPr lang="en-US" i="1" dirty="0"/>
              <a:t>They were also interested in examining different customer </a:t>
            </a:r>
            <a:r>
              <a:rPr lang="en-US" i="1" dirty="0" smtClean="0"/>
              <a:t>segments based </a:t>
            </a:r>
            <a:r>
              <a:rPr lang="en-US" i="1" dirty="0"/>
              <a:t>on their needs, and the profitability of each of those </a:t>
            </a:r>
            <a:r>
              <a:rPr lang="en-US" i="1" dirty="0" smtClean="0"/>
              <a:t>segments</a:t>
            </a:r>
          </a:p>
          <a:p>
            <a:r>
              <a:rPr lang="en-US" i="1" dirty="0"/>
              <a:t>They gathered attitudinal, behavioral, and demographic data using </a:t>
            </a:r>
            <a:r>
              <a:rPr lang="en-US" i="1" dirty="0" smtClean="0"/>
              <a:t>a mail </a:t>
            </a:r>
            <a:r>
              <a:rPr lang="en-US" i="1" dirty="0"/>
              <a:t>survey of 2000 U.S. households that own auto insurance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4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Non-</a:t>
            </a:r>
            <a:r>
              <a:rPr lang="en-US" i="1" dirty="0" err="1">
                <a:solidFill>
                  <a:srgbClr val="C00000"/>
                </a:solidFill>
              </a:rPr>
              <a:t>Traditionals</a:t>
            </a:r>
            <a:r>
              <a:rPr lang="en-US" i="1" dirty="0">
                <a:solidFill>
                  <a:srgbClr val="C00000"/>
                </a:solidFill>
              </a:rPr>
              <a:t>:</a:t>
            </a:r>
            <a:r>
              <a:rPr lang="en-US" i="1" dirty="0"/>
              <a:t> interested in using the Internet </a:t>
            </a:r>
            <a:r>
              <a:rPr lang="en-US" i="1" dirty="0" smtClean="0"/>
              <a:t>and/or buying </a:t>
            </a:r>
            <a:r>
              <a:rPr lang="en-US" i="1" dirty="0"/>
              <a:t>insurance at work.</a:t>
            </a:r>
          </a:p>
          <a:p>
            <a:r>
              <a:rPr lang="en-US" i="1" dirty="0" smtClean="0">
                <a:solidFill>
                  <a:srgbClr val="C00000"/>
                </a:solidFill>
              </a:rPr>
              <a:t>Direct </a:t>
            </a:r>
            <a:r>
              <a:rPr lang="en-US" i="1" dirty="0">
                <a:solidFill>
                  <a:srgbClr val="C00000"/>
                </a:solidFill>
              </a:rPr>
              <a:t>Buyers: </a:t>
            </a:r>
            <a:r>
              <a:rPr lang="en-US" i="1" dirty="0"/>
              <a:t>interested in buying via direct mail </a:t>
            </a:r>
            <a:r>
              <a:rPr lang="en-US" i="1" dirty="0" smtClean="0"/>
              <a:t>or telephone</a:t>
            </a:r>
            <a:r>
              <a:rPr lang="en-US" i="1" dirty="0"/>
              <a:t>.</a:t>
            </a:r>
          </a:p>
          <a:p>
            <a:r>
              <a:rPr lang="en-US" i="1" dirty="0" smtClean="0">
                <a:solidFill>
                  <a:srgbClr val="C00000"/>
                </a:solidFill>
              </a:rPr>
              <a:t>Budget </a:t>
            </a:r>
            <a:r>
              <a:rPr lang="en-US" i="1" dirty="0">
                <a:solidFill>
                  <a:srgbClr val="C00000"/>
                </a:solidFill>
              </a:rPr>
              <a:t>Conscious: </a:t>
            </a:r>
            <a:r>
              <a:rPr lang="en-US" i="1" dirty="0"/>
              <a:t>interested in minimal coverage and </a:t>
            </a:r>
            <a:r>
              <a:rPr lang="en-US" i="1" dirty="0" smtClean="0"/>
              <a:t>finding the </a:t>
            </a:r>
            <a:r>
              <a:rPr lang="en-US" i="1" dirty="0"/>
              <a:t>best deal.</a:t>
            </a:r>
          </a:p>
          <a:p>
            <a:r>
              <a:rPr lang="en-US" i="1" dirty="0" smtClean="0">
                <a:solidFill>
                  <a:srgbClr val="C00000"/>
                </a:solidFill>
              </a:rPr>
              <a:t>Agent </a:t>
            </a:r>
            <a:r>
              <a:rPr lang="en-US" i="1" dirty="0" err="1">
                <a:solidFill>
                  <a:srgbClr val="C00000"/>
                </a:solidFill>
              </a:rPr>
              <a:t>Loyals</a:t>
            </a:r>
            <a:r>
              <a:rPr lang="en-US" i="1" dirty="0">
                <a:solidFill>
                  <a:srgbClr val="C00000"/>
                </a:solidFill>
              </a:rPr>
              <a:t>: </a:t>
            </a:r>
            <a:r>
              <a:rPr lang="en-US" i="1" dirty="0"/>
              <a:t>expressed strong loyalty to their agents and </a:t>
            </a:r>
            <a:r>
              <a:rPr lang="en-US" i="1" dirty="0" smtClean="0"/>
              <a:t>high levels </a:t>
            </a:r>
            <a:r>
              <a:rPr lang="en-US" i="1" dirty="0"/>
              <a:t>of personal service.</a:t>
            </a:r>
          </a:p>
          <a:p>
            <a:r>
              <a:rPr lang="en-US" i="1" dirty="0" smtClean="0">
                <a:solidFill>
                  <a:srgbClr val="C00000"/>
                </a:solidFill>
              </a:rPr>
              <a:t>Hassle-Free</a:t>
            </a:r>
            <a:r>
              <a:rPr lang="en-US" i="1" dirty="0">
                <a:solidFill>
                  <a:srgbClr val="C00000"/>
                </a:solidFill>
              </a:rPr>
              <a:t>:</a:t>
            </a:r>
            <a:r>
              <a:rPr lang="en-US" i="1" dirty="0"/>
              <a:t> similar to Agent </a:t>
            </a:r>
            <a:r>
              <a:rPr lang="en-US" i="1" dirty="0" err="1"/>
              <a:t>Loyals</a:t>
            </a:r>
            <a:r>
              <a:rPr lang="en-US" i="1" dirty="0"/>
              <a:t> but less interested in </a:t>
            </a:r>
            <a:r>
              <a:rPr lang="en-US" i="1" dirty="0" err="1" smtClean="0"/>
              <a:t>faceto</a:t>
            </a:r>
            <a:r>
              <a:rPr lang="en-US" i="1" dirty="0" smtClean="0"/>
              <a:t>-face </a:t>
            </a:r>
            <a:r>
              <a:rPr lang="en-US" i="1" dirty="0"/>
              <a:t>service.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7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318437"/>
            <a:ext cx="3650311" cy="4964376"/>
          </a:xfrm>
        </p:spPr>
        <p:txBody>
          <a:bodyPr>
            <a:normAutofit/>
          </a:bodyPr>
          <a:lstStyle/>
          <a:p>
            <a:r>
              <a:rPr lang="en-US" i="1" dirty="0" smtClean="0"/>
              <a:t>Given </a:t>
            </a:r>
            <a:r>
              <a:rPr lang="en-US" i="1" dirty="0"/>
              <a:t>a representation of </a:t>
            </a:r>
            <a:r>
              <a:rPr lang="en-US" i="1" dirty="0" smtClean="0"/>
              <a:t>n objects, find </a:t>
            </a:r>
            <a:r>
              <a:rPr lang="en-US" i="1" dirty="0"/>
              <a:t>K groups based on a measure of similarity, such that </a:t>
            </a:r>
            <a:r>
              <a:rPr lang="en-US" i="1" dirty="0" smtClean="0"/>
              <a:t>objects within </a:t>
            </a:r>
            <a:r>
              <a:rPr lang="en-US" i="1" dirty="0"/>
              <a:t>the same group are </a:t>
            </a:r>
            <a:r>
              <a:rPr lang="en-US" i="1" dirty="0" smtClean="0"/>
              <a:t>“similar” </a:t>
            </a:r>
            <a:r>
              <a:rPr lang="en-US" i="1" dirty="0"/>
              <a:t>but the objects in different groups </a:t>
            </a:r>
            <a:r>
              <a:rPr lang="en-US" i="1" dirty="0" smtClean="0"/>
              <a:t>are “not similar”.</a:t>
            </a:r>
          </a:p>
          <a:p>
            <a:r>
              <a:rPr lang="en-US" i="1" dirty="0" smtClean="0"/>
              <a:t>What is “similarity”?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109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92726" y="1934102"/>
            <a:ext cx="3422760" cy="28545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21240" y="4874013"/>
            <a:ext cx="34227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rgbClr val="C00000"/>
                </a:solidFill>
              </a:rPr>
              <a:t>This data set has three natural groups of data points, i.e., 3 natural clusters. </a:t>
            </a:r>
          </a:p>
        </p:txBody>
      </p:sp>
      <p:sp>
        <p:nvSpPr>
          <p:cNvPr id="7" name="Freeform 6"/>
          <p:cNvSpPr/>
          <p:nvPr/>
        </p:nvSpPr>
        <p:spPr>
          <a:xfrm>
            <a:off x="7134445" y="1977653"/>
            <a:ext cx="1049706" cy="1265599"/>
          </a:xfrm>
          <a:custGeom>
            <a:avLst/>
            <a:gdLst>
              <a:gd name="connsiteX0" fmla="*/ 177684 w 1110432"/>
              <a:gd name="connsiteY0" fmla="*/ 0 h 1244334"/>
              <a:gd name="connsiteX1" fmla="*/ 868801 w 1110432"/>
              <a:gd name="connsiteY1" fmla="*/ 95693 h 1244334"/>
              <a:gd name="connsiteX2" fmla="*/ 921963 w 1110432"/>
              <a:gd name="connsiteY2" fmla="*/ 95693 h 1244334"/>
              <a:gd name="connsiteX3" fmla="*/ 1092084 w 1110432"/>
              <a:gd name="connsiteY3" fmla="*/ 467833 h 1244334"/>
              <a:gd name="connsiteX4" fmla="*/ 1060187 w 1110432"/>
              <a:gd name="connsiteY4" fmla="*/ 871870 h 1244334"/>
              <a:gd name="connsiteX5" fmla="*/ 688047 w 1110432"/>
              <a:gd name="connsiteY5" fmla="*/ 1244010 h 1244334"/>
              <a:gd name="connsiteX6" fmla="*/ 39461 w 1110432"/>
              <a:gd name="connsiteY6" fmla="*/ 808075 h 1244334"/>
              <a:gd name="connsiteX7" fmla="*/ 81991 w 1110432"/>
              <a:gd name="connsiteY7" fmla="*/ 414670 h 1244334"/>
              <a:gd name="connsiteX8" fmla="*/ 167052 w 1110432"/>
              <a:gd name="connsiteY8" fmla="*/ 191386 h 1244334"/>
              <a:gd name="connsiteX9" fmla="*/ 177684 w 1110432"/>
              <a:gd name="connsiteY9" fmla="*/ 0 h 124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0432" h="1244334">
                <a:moveTo>
                  <a:pt x="177684" y="0"/>
                </a:moveTo>
                <a:lnTo>
                  <a:pt x="868801" y="95693"/>
                </a:lnTo>
                <a:cubicBezTo>
                  <a:pt x="992847" y="111642"/>
                  <a:pt x="884749" y="33670"/>
                  <a:pt x="921963" y="95693"/>
                </a:cubicBezTo>
                <a:cubicBezTo>
                  <a:pt x="959177" y="157716"/>
                  <a:pt x="1069047" y="338470"/>
                  <a:pt x="1092084" y="467833"/>
                </a:cubicBezTo>
                <a:cubicBezTo>
                  <a:pt x="1115121" y="597196"/>
                  <a:pt x="1127526" y="742507"/>
                  <a:pt x="1060187" y="871870"/>
                </a:cubicBezTo>
                <a:cubicBezTo>
                  <a:pt x="992848" y="1001233"/>
                  <a:pt x="858168" y="1254642"/>
                  <a:pt x="688047" y="1244010"/>
                </a:cubicBezTo>
                <a:cubicBezTo>
                  <a:pt x="517926" y="1233378"/>
                  <a:pt x="140470" y="946298"/>
                  <a:pt x="39461" y="808075"/>
                </a:cubicBezTo>
                <a:cubicBezTo>
                  <a:pt x="-61548" y="669852"/>
                  <a:pt x="60726" y="517451"/>
                  <a:pt x="81991" y="414670"/>
                </a:cubicBezTo>
                <a:cubicBezTo>
                  <a:pt x="103256" y="311889"/>
                  <a:pt x="149331" y="258726"/>
                  <a:pt x="167052" y="191386"/>
                </a:cubicBezTo>
                <a:cubicBezTo>
                  <a:pt x="184773" y="124047"/>
                  <a:pt x="60726" y="15949"/>
                  <a:pt x="177684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7612913" y="3328315"/>
            <a:ext cx="1158948" cy="1169257"/>
          </a:xfrm>
          <a:custGeom>
            <a:avLst/>
            <a:gdLst>
              <a:gd name="connsiteX0" fmla="*/ 177684 w 1110432"/>
              <a:gd name="connsiteY0" fmla="*/ 0 h 1244334"/>
              <a:gd name="connsiteX1" fmla="*/ 868801 w 1110432"/>
              <a:gd name="connsiteY1" fmla="*/ 95693 h 1244334"/>
              <a:gd name="connsiteX2" fmla="*/ 921963 w 1110432"/>
              <a:gd name="connsiteY2" fmla="*/ 95693 h 1244334"/>
              <a:gd name="connsiteX3" fmla="*/ 1092084 w 1110432"/>
              <a:gd name="connsiteY3" fmla="*/ 467833 h 1244334"/>
              <a:gd name="connsiteX4" fmla="*/ 1060187 w 1110432"/>
              <a:gd name="connsiteY4" fmla="*/ 871870 h 1244334"/>
              <a:gd name="connsiteX5" fmla="*/ 688047 w 1110432"/>
              <a:gd name="connsiteY5" fmla="*/ 1244010 h 1244334"/>
              <a:gd name="connsiteX6" fmla="*/ 39461 w 1110432"/>
              <a:gd name="connsiteY6" fmla="*/ 808075 h 1244334"/>
              <a:gd name="connsiteX7" fmla="*/ 81991 w 1110432"/>
              <a:gd name="connsiteY7" fmla="*/ 414670 h 1244334"/>
              <a:gd name="connsiteX8" fmla="*/ 167052 w 1110432"/>
              <a:gd name="connsiteY8" fmla="*/ 191386 h 1244334"/>
              <a:gd name="connsiteX9" fmla="*/ 177684 w 1110432"/>
              <a:gd name="connsiteY9" fmla="*/ 0 h 124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0432" h="1244334">
                <a:moveTo>
                  <a:pt x="177684" y="0"/>
                </a:moveTo>
                <a:lnTo>
                  <a:pt x="868801" y="95693"/>
                </a:lnTo>
                <a:cubicBezTo>
                  <a:pt x="992847" y="111642"/>
                  <a:pt x="884749" y="33670"/>
                  <a:pt x="921963" y="95693"/>
                </a:cubicBezTo>
                <a:cubicBezTo>
                  <a:pt x="959177" y="157716"/>
                  <a:pt x="1069047" y="338470"/>
                  <a:pt x="1092084" y="467833"/>
                </a:cubicBezTo>
                <a:cubicBezTo>
                  <a:pt x="1115121" y="597196"/>
                  <a:pt x="1127526" y="742507"/>
                  <a:pt x="1060187" y="871870"/>
                </a:cubicBezTo>
                <a:cubicBezTo>
                  <a:pt x="992848" y="1001233"/>
                  <a:pt x="858168" y="1254642"/>
                  <a:pt x="688047" y="1244010"/>
                </a:cubicBezTo>
                <a:cubicBezTo>
                  <a:pt x="517926" y="1233378"/>
                  <a:pt x="140470" y="946298"/>
                  <a:pt x="39461" y="808075"/>
                </a:cubicBezTo>
                <a:cubicBezTo>
                  <a:pt x="-61548" y="669852"/>
                  <a:pt x="60726" y="517451"/>
                  <a:pt x="81991" y="414670"/>
                </a:cubicBezTo>
                <a:cubicBezTo>
                  <a:pt x="103256" y="311889"/>
                  <a:pt x="149331" y="258726"/>
                  <a:pt x="167052" y="191386"/>
                </a:cubicBezTo>
                <a:cubicBezTo>
                  <a:pt x="184773" y="124047"/>
                  <a:pt x="60726" y="15949"/>
                  <a:pt x="177684" y="0"/>
                </a:cubicBezTo>
                <a:close/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964865" y="2938454"/>
            <a:ext cx="1158948" cy="1169257"/>
          </a:xfrm>
          <a:custGeom>
            <a:avLst/>
            <a:gdLst>
              <a:gd name="connsiteX0" fmla="*/ 177684 w 1110432"/>
              <a:gd name="connsiteY0" fmla="*/ 0 h 1244334"/>
              <a:gd name="connsiteX1" fmla="*/ 868801 w 1110432"/>
              <a:gd name="connsiteY1" fmla="*/ 95693 h 1244334"/>
              <a:gd name="connsiteX2" fmla="*/ 921963 w 1110432"/>
              <a:gd name="connsiteY2" fmla="*/ 95693 h 1244334"/>
              <a:gd name="connsiteX3" fmla="*/ 1092084 w 1110432"/>
              <a:gd name="connsiteY3" fmla="*/ 467833 h 1244334"/>
              <a:gd name="connsiteX4" fmla="*/ 1060187 w 1110432"/>
              <a:gd name="connsiteY4" fmla="*/ 871870 h 1244334"/>
              <a:gd name="connsiteX5" fmla="*/ 688047 w 1110432"/>
              <a:gd name="connsiteY5" fmla="*/ 1244010 h 1244334"/>
              <a:gd name="connsiteX6" fmla="*/ 39461 w 1110432"/>
              <a:gd name="connsiteY6" fmla="*/ 808075 h 1244334"/>
              <a:gd name="connsiteX7" fmla="*/ 81991 w 1110432"/>
              <a:gd name="connsiteY7" fmla="*/ 414670 h 1244334"/>
              <a:gd name="connsiteX8" fmla="*/ 167052 w 1110432"/>
              <a:gd name="connsiteY8" fmla="*/ 191386 h 1244334"/>
              <a:gd name="connsiteX9" fmla="*/ 177684 w 1110432"/>
              <a:gd name="connsiteY9" fmla="*/ 0 h 124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0432" h="1244334">
                <a:moveTo>
                  <a:pt x="177684" y="0"/>
                </a:moveTo>
                <a:lnTo>
                  <a:pt x="868801" y="95693"/>
                </a:lnTo>
                <a:cubicBezTo>
                  <a:pt x="992847" y="111642"/>
                  <a:pt x="884749" y="33670"/>
                  <a:pt x="921963" y="95693"/>
                </a:cubicBezTo>
                <a:cubicBezTo>
                  <a:pt x="959177" y="157716"/>
                  <a:pt x="1069047" y="338470"/>
                  <a:pt x="1092084" y="467833"/>
                </a:cubicBezTo>
                <a:cubicBezTo>
                  <a:pt x="1115121" y="597196"/>
                  <a:pt x="1127526" y="742507"/>
                  <a:pt x="1060187" y="871870"/>
                </a:cubicBezTo>
                <a:cubicBezTo>
                  <a:pt x="992848" y="1001233"/>
                  <a:pt x="858168" y="1254642"/>
                  <a:pt x="688047" y="1244010"/>
                </a:cubicBezTo>
                <a:cubicBezTo>
                  <a:pt x="517926" y="1233378"/>
                  <a:pt x="140470" y="946298"/>
                  <a:pt x="39461" y="808075"/>
                </a:cubicBezTo>
                <a:cubicBezTo>
                  <a:pt x="-61548" y="669852"/>
                  <a:pt x="60726" y="517451"/>
                  <a:pt x="81991" y="414670"/>
                </a:cubicBezTo>
                <a:cubicBezTo>
                  <a:pt x="103256" y="311889"/>
                  <a:pt x="149331" y="258726"/>
                  <a:pt x="167052" y="191386"/>
                </a:cubicBezTo>
                <a:cubicBezTo>
                  <a:pt x="184773" y="124047"/>
                  <a:pt x="60726" y="15949"/>
                  <a:pt x="177684" y="0"/>
                </a:cubicBezTo>
                <a:close/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8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724539" y="394230"/>
            <a:ext cx="6589199" cy="890058"/>
          </a:xfrm>
        </p:spPr>
        <p:txBody>
          <a:bodyPr/>
          <a:lstStyle/>
          <a:p>
            <a:r>
              <a:rPr lang="en-US" altLang="en-US" dirty="0" smtClean="0"/>
              <a:t>Classification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0486" name="Group 3"/>
          <p:cNvGrpSpPr>
            <a:grpSpLocks/>
          </p:cNvGrpSpPr>
          <p:nvPr/>
        </p:nvGrpSpPr>
        <p:grpSpPr bwMode="auto">
          <a:xfrm>
            <a:off x="4445000" y="1570038"/>
            <a:ext cx="1955800" cy="1506537"/>
            <a:chOff x="2800" y="989"/>
            <a:chExt cx="1232" cy="949"/>
          </a:xfrm>
        </p:grpSpPr>
        <p:pic>
          <p:nvPicPr>
            <p:cNvPr id="20505" name="Picture 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0" y="989"/>
              <a:ext cx="119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6" name="Rectangle 5"/>
            <p:cNvSpPr>
              <a:spLocks noChangeArrowheads="1"/>
            </p:cNvSpPr>
            <p:nvPr/>
          </p:nvSpPr>
          <p:spPr bwMode="auto">
            <a:xfrm>
              <a:off x="2802" y="1296"/>
              <a:ext cx="1230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Classification </a:t>
              </a:r>
            </a:p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rules</a:t>
              </a:r>
            </a:p>
          </p:txBody>
        </p:sp>
      </p:grpSp>
      <p:grpSp>
        <p:nvGrpSpPr>
          <p:cNvPr id="20487" name="Group 6"/>
          <p:cNvGrpSpPr>
            <a:grpSpLocks/>
          </p:cNvGrpSpPr>
          <p:nvPr/>
        </p:nvGrpSpPr>
        <p:grpSpPr bwMode="auto">
          <a:xfrm>
            <a:off x="2068513" y="2590800"/>
            <a:ext cx="1698625" cy="1506538"/>
            <a:chOff x="1359" y="1723"/>
            <a:chExt cx="1070" cy="949"/>
          </a:xfrm>
        </p:grpSpPr>
        <p:pic>
          <p:nvPicPr>
            <p:cNvPr id="20503" name="Picture 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" y="1723"/>
              <a:ext cx="107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4" name="Rectangle 8"/>
            <p:cNvSpPr>
              <a:spLocks noChangeArrowheads="1"/>
            </p:cNvSpPr>
            <p:nvPr/>
          </p:nvSpPr>
          <p:spPr bwMode="auto">
            <a:xfrm>
              <a:off x="1423" y="2032"/>
              <a:ext cx="934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Testing</a:t>
              </a:r>
            </a:p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Data</a:t>
              </a:r>
            </a:p>
          </p:txBody>
        </p:sp>
      </p:grpSp>
      <p:graphicFrame>
        <p:nvGraphicFramePr>
          <p:cNvPr id="20488" name="Object 1024"/>
          <p:cNvGraphicFramePr>
            <a:graphicFrameLocks/>
          </p:cNvGraphicFramePr>
          <p:nvPr/>
        </p:nvGraphicFramePr>
        <p:xfrm>
          <a:off x="457200" y="4605338"/>
          <a:ext cx="5448300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" name="Worksheet" r:id="rId6" imgW="5372100" imgH="1695602" progId="Excel.Sheet.8">
                  <p:embed/>
                </p:oleObj>
              </mc:Choice>
              <mc:Fallback>
                <p:oleObj name="Worksheet" r:id="rId6" imgW="5372100" imgH="1695602" progId="Excel.Sheet.8">
                  <p:embed/>
                  <p:pic>
                    <p:nvPicPr>
                      <p:cNvPr id="20488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605338"/>
                        <a:ext cx="5448300" cy="170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9" name="Line 10"/>
          <p:cNvSpPr>
            <a:spLocks noChangeShapeType="1"/>
          </p:cNvSpPr>
          <p:nvPr/>
        </p:nvSpPr>
        <p:spPr bwMode="auto">
          <a:xfrm flipH="1">
            <a:off x="533400" y="3876675"/>
            <a:ext cx="1538288" cy="7286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Line 11"/>
          <p:cNvSpPr>
            <a:spLocks noChangeShapeType="1"/>
          </p:cNvSpPr>
          <p:nvPr/>
        </p:nvSpPr>
        <p:spPr bwMode="auto">
          <a:xfrm>
            <a:off x="3733800" y="3843338"/>
            <a:ext cx="2057400" cy="762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1" name="AutoShape 12"/>
          <p:cNvSpPr>
            <a:spLocks noChangeArrowheads="1"/>
          </p:cNvSpPr>
          <p:nvPr/>
        </p:nvSpPr>
        <p:spPr bwMode="auto">
          <a:xfrm>
            <a:off x="7239000" y="4800600"/>
            <a:ext cx="546100" cy="592138"/>
          </a:xfrm>
          <a:prstGeom prst="downArrow">
            <a:avLst>
              <a:gd name="adj1" fmla="val 50000"/>
              <a:gd name="adj2" fmla="val 27118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492" name="Freeform 13"/>
          <p:cNvSpPr>
            <a:spLocks/>
          </p:cNvSpPr>
          <p:nvPr/>
        </p:nvSpPr>
        <p:spPr bwMode="auto">
          <a:xfrm>
            <a:off x="6523038" y="2173288"/>
            <a:ext cx="941387" cy="766762"/>
          </a:xfrm>
          <a:custGeom>
            <a:avLst/>
            <a:gdLst>
              <a:gd name="T0" fmla="*/ 0 w 593"/>
              <a:gd name="T1" fmla="*/ 2147483647 h 483"/>
              <a:gd name="T2" fmla="*/ 2147483647 w 593"/>
              <a:gd name="T3" fmla="*/ 0 h 483"/>
              <a:gd name="T4" fmla="*/ 2147483647 w 593"/>
              <a:gd name="T5" fmla="*/ 2147483647 h 483"/>
              <a:gd name="T6" fmla="*/ 2147483647 w 593"/>
              <a:gd name="T7" fmla="*/ 2147483647 h 483"/>
              <a:gd name="T8" fmla="*/ 2147483647 w 593"/>
              <a:gd name="T9" fmla="*/ 2147483647 h 483"/>
              <a:gd name="T10" fmla="*/ 2147483647 w 593"/>
              <a:gd name="T11" fmla="*/ 2147483647 h 483"/>
              <a:gd name="T12" fmla="*/ 2147483647 w 593"/>
              <a:gd name="T13" fmla="*/ 2147483647 h 483"/>
              <a:gd name="T14" fmla="*/ 2147483647 w 593"/>
              <a:gd name="T15" fmla="*/ 2147483647 h 483"/>
              <a:gd name="T16" fmla="*/ 2147483647 w 593"/>
              <a:gd name="T17" fmla="*/ 2147483647 h 483"/>
              <a:gd name="T18" fmla="*/ 2147483647 w 593"/>
              <a:gd name="T19" fmla="*/ 2147483647 h 483"/>
              <a:gd name="T20" fmla="*/ 0 w 593"/>
              <a:gd name="T21" fmla="*/ 2147483647 h 48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93"/>
              <a:gd name="T34" fmla="*/ 0 h 483"/>
              <a:gd name="T35" fmla="*/ 593 w 593"/>
              <a:gd name="T36" fmla="*/ 483 h 48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93" h="483">
                <a:moveTo>
                  <a:pt x="0" y="34"/>
                </a:moveTo>
                <a:lnTo>
                  <a:pt x="200" y="0"/>
                </a:lnTo>
                <a:lnTo>
                  <a:pt x="159" y="58"/>
                </a:lnTo>
                <a:lnTo>
                  <a:pt x="515" y="306"/>
                </a:lnTo>
                <a:lnTo>
                  <a:pt x="555" y="248"/>
                </a:lnTo>
                <a:lnTo>
                  <a:pt x="592" y="448"/>
                </a:lnTo>
                <a:lnTo>
                  <a:pt x="392" y="482"/>
                </a:lnTo>
                <a:lnTo>
                  <a:pt x="433" y="424"/>
                </a:lnTo>
                <a:lnTo>
                  <a:pt x="77" y="176"/>
                </a:lnTo>
                <a:lnTo>
                  <a:pt x="37" y="234"/>
                </a:lnTo>
                <a:lnTo>
                  <a:pt x="0" y="34"/>
                </a:lnTo>
              </a:path>
            </a:pathLst>
          </a:custGeom>
          <a:solidFill>
            <a:srgbClr val="2597B8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0493" name="Group 14"/>
          <p:cNvGrpSpPr>
            <a:grpSpLocks/>
          </p:cNvGrpSpPr>
          <p:nvPr/>
        </p:nvGrpSpPr>
        <p:grpSpPr bwMode="auto">
          <a:xfrm>
            <a:off x="6646863" y="3187700"/>
            <a:ext cx="1781175" cy="815975"/>
            <a:chOff x="4187" y="2008"/>
            <a:chExt cx="1122" cy="514"/>
          </a:xfrm>
        </p:grpSpPr>
        <p:pic>
          <p:nvPicPr>
            <p:cNvPr id="20501" name="Picture 15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" y="2008"/>
              <a:ext cx="1122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2" name="Rectangle 16"/>
            <p:cNvSpPr>
              <a:spLocks noChangeArrowheads="1"/>
            </p:cNvSpPr>
            <p:nvPr/>
          </p:nvSpPr>
          <p:spPr bwMode="auto">
            <a:xfrm>
              <a:off x="4251" y="2180"/>
              <a:ext cx="98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Unseen Data</a:t>
              </a:r>
            </a:p>
          </p:txBody>
        </p:sp>
      </p:grpSp>
      <p:sp>
        <p:nvSpPr>
          <p:cNvPr id="20494" name="Rectangle 17"/>
          <p:cNvSpPr>
            <a:spLocks noChangeArrowheads="1"/>
          </p:cNvSpPr>
          <p:nvPr/>
        </p:nvSpPr>
        <p:spPr bwMode="auto">
          <a:xfrm>
            <a:off x="5940425" y="4267200"/>
            <a:ext cx="3203575" cy="4619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2400">
                <a:latin typeface="Times New Roman" panose="02020603050405020304" pitchFamily="18" charset="0"/>
              </a:rPr>
              <a:t>(Jeff, middle_aged, low)</a:t>
            </a:r>
          </a:p>
        </p:txBody>
      </p:sp>
      <p:sp>
        <p:nvSpPr>
          <p:cNvPr id="20495" name="Line 18"/>
          <p:cNvSpPr>
            <a:spLocks noChangeShapeType="1"/>
          </p:cNvSpPr>
          <p:nvPr/>
        </p:nvSpPr>
        <p:spPr bwMode="auto">
          <a:xfrm flipH="1">
            <a:off x="6705600" y="3962400"/>
            <a:ext cx="161925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6" name="Line 19"/>
          <p:cNvSpPr>
            <a:spLocks noChangeShapeType="1"/>
          </p:cNvSpPr>
          <p:nvPr/>
        </p:nvSpPr>
        <p:spPr bwMode="auto">
          <a:xfrm>
            <a:off x="8229600" y="3962400"/>
            <a:ext cx="30480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7" name="Freeform 20"/>
          <p:cNvSpPr>
            <a:spLocks/>
          </p:cNvSpPr>
          <p:nvPr/>
        </p:nvSpPr>
        <p:spPr bwMode="auto">
          <a:xfrm>
            <a:off x="3360738" y="2032000"/>
            <a:ext cx="901700" cy="593725"/>
          </a:xfrm>
          <a:custGeom>
            <a:avLst/>
            <a:gdLst>
              <a:gd name="T0" fmla="*/ 2147483647 w 568"/>
              <a:gd name="T1" fmla="*/ 2147483647 h 374"/>
              <a:gd name="T2" fmla="*/ 2147483647 w 568"/>
              <a:gd name="T3" fmla="*/ 2147483647 h 374"/>
              <a:gd name="T4" fmla="*/ 2147483647 w 568"/>
              <a:gd name="T5" fmla="*/ 2147483647 h 374"/>
              <a:gd name="T6" fmla="*/ 2147483647 w 568"/>
              <a:gd name="T7" fmla="*/ 2147483647 h 374"/>
              <a:gd name="T8" fmla="*/ 2147483647 w 568"/>
              <a:gd name="T9" fmla="*/ 2147483647 h 374"/>
              <a:gd name="T10" fmla="*/ 0 w 568"/>
              <a:gd name="T11" fmla="*/ 2147483647 h 374"/>
              <a:gd name="T12" fmla="*/ 2147483647 w 568"/>
              <a:gd name="T13" fmla="*/ 2147483647 h 374"/>
              <a:gd name="T14" fmla="*/ 2147483647 w 568"/>
              <a:gd name="T15" fmla="*/ 2147483647 h 374"/>
              <a:gd name="T16" fmla="*/ 2147483647 w 568"/>
              <a:gd name="T17" fmla="*/ 2147483647 h 374"/>
              <a:gd name="T18" fmla="*/ 2147483647 w 568"/>
              <a:gd name="T19" fmla="*/ 0 h 374"/>
              <a:gd name="T20" fmla="*/ 2147483647 w 568"/>
              <a:gd name="T21" fmla="*/ 2147483647 h 37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68"/>
              <a:gd name="T34" fmla="*/ 0 h 374"/>
              <a:gd name="T35" fmla="*/ 568 w 568"/>
              <a:gd name="T36" fmla="*/ 374 h 37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68" h="374">
                <a:moveTo>
                  <a:pt x="567" y="59"/>
                </a:moveTo>
                <a:lnTo>
                  <a:pt x="503" y="220"/>
                </a:lnTo>
                <a:lnTo>
                  <a:pt x="478" y="165"/>
                </a:lnTo>
                <a:lnTo>
                  <a:pt x="138" y="318"/>
                </a:lnTo>
                <a:lnTo>
                  <a:pt x="163" y="373"/>
                </a:lnTo>
                <a:lnTo>
                  <a:pt x="0" y="314"/>
                </a:lnTo>
                <a:lnTo>
                  <a:pt x="64" y="153"/>
                </a:lnTo>
                <a:lnTo>
                  <a:pt x="89" y="208"/>
                </a:lnTo>
                <a:lnTo>
                  <a:pt x="429" y="55"/>
                </a:lnTo>
                <a:lnTo>
                  <a:pt x="404" y="0"/>
                </a:lnTo>
                <a:lnTo>
                  <a:pt x="567" y="59"/>
                </a:lnTo>
              </a:path>
            </a:pathLst>
          </a:custGeom>
          <a:solidFill>
            <a:srgbClr val="2597B8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8" name="TextBox 25"/>
          <p:cNvSpPr txBox="1">
            <a:spLocks noChangeArrowheads="1"/>
          </p:cNvSpPr>
          <p:nvPr/>
        </p:nvSpPr>
        <p:spPr bwMode="auto">
          <a:xfrm>
            <a:off x="6629400" y="5486400"/>
            <a:ext cx="175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0000"/>
                </a:solidFill>
              </a:rPr>
              <a:t>RISKY</a:t>
            </a:r>
          </a:p>
        </p:txBody>
      </p:sp>
      <p:cxnSp>
        <p:nvCxnSpPr>
          <p:cNvPr id="26" name="Elbow Connector 25"/>
          <p:cNvCxnSpPr/>
          <p:nvPr/>
        </p:nvCxnSpPr>
        <p:spPr>
          <a:xfrm rot="5400000" flipH="1" flipV="1">
            <a:off x="-266700" y="3352800"/>
            <a:ext cx="2057400" cy="4572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500" name="TextBox 26"/>
          <p:cNvSpPr txBox="1">
            <a:spLocks noChangeArrowheads="1"/>
          </p:cNvSpPr>
          <p:nvPr/>
        </p:nvSpPr>
        <p:spPr bwMode="auto">
          <a:xfrm>
            <a:off x="228600" y="1600200"/>
            <a:ext cx="1600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/>
              <a:t>To test the classifier accuracy</a:t>
            </a:r>
          </a:p>
        </p:txBody>
      </p:sp>
    </p:spTree>
    <p:extLst>
      <p:ext uri="{BB962C8B-B14F-4D97-AF65-F5344CB8AC3E}">
        <p14:creationId xmlns:p14="http://schemas.microsoft.com/office/powerpoint/2010/main" val="366056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clusters can be represented by a central or modal value.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cluster </a:t>
            </a:r>
            <a:r>
              <a:rPr lang="en-US" dirty="0" smtClean="0"/>
              <a:t>can be </a:t>
            </a:r>
            <a:r>
              <a:rPr lang="en-US" dirty="0"/>
              <a:t>defined as the “centroid” of the collection of points belonging to it. </a:t>
            </a:r>
            <a:endParaRPr lang="en-US" dirty="0" smtClean="0"/>
          </a:p>
          <a:p>
            <a:r>
              <a:rPr lang="en-US" dirty="0" smtClean="0"/>
              <a:t>A centroid </a:t>
            </a:r>
            <a:r>
              <a:rPr lang="en-US" dirty="0"/>
              <a:t>is a measure of central tendency. It is the point from where </a:t>
            </a:r>
            <a:r>
              <a:rPr lang="en-US" dirty="0" smtClean="0"/>
              <a:t>the sum </a:t>
            </a:r>
            <a:r>
              <a:rPr lang="en-US" dirty="0"/>
              <a:t>total of squared distance from all the points is the minimum. </a:t>
            </a:r>
            <a:endParaRPr lang="en-US" dirty="0" smtClean="0"/>
          </a:p>
          <a:p>
            <a:r>
              <a:rPr lang="en-US" dirty="0" smtClean="0"/>
              <a:t>A real life equivalent </a:t>
            </a:r>
            <a:r>
              <a:rPr lang="en-US" dirty="0"/>
              <a:t>would be the city center as the point that is considered </a:t>
            </a:r>
            <a:r>
              <a:rPr lang="en-US" dirty="0" smtClean="0"/>
              <a:t>the most </a:t>
            </a:r>
            <a:r>
              <a:rPr lang="en-US" dirty="0"/>
              <a:t>easy to use by all constituents of the city. Thus, all cities are </a:t>
            </a:r>
            <a:r>
              <a:rPr lang="en-US" dirty="0" smtClean="0"/>
              <a:t>defined by </a:t>
            </a:r>
            <a:r>
              <a:rPr lang="en-US" dirty="0"/>
              <a:t>their centers or downtown areas.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9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Clustering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Partitioning approach</a:t>
            </a:r>
          </a:p>
          <a:p>
            <a:pPr lvl="1"/>
            <a:r>
              <a:rPr lang="en-US" dirty="0" smtClean="0"/>
              <a:t>Construct various partitions and then evaluate them by some criterion, e.g., minimizing the sum of square errors</a:t>
            </a:r>
          </a:p>
          <a:p>
            <a:pPr lvl="1"/>
            <a:r>
              <a:rPr lang="en-US" dirty="0" smtClean="0"/>
              <a:t>Typical methods: k-means, k-</a:t>
            </a:r>
            <a:r>
              <a:rPr lang="en-US" dirty="0" err="1" smtClean="0"/>
              <a:t>medoids</a:t>
            </a:r>
            <a:r>
              <a:rPr lang="en-US" dirty="0" smtClean="0"/>
              <a:t>, CLARANS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Hierarchical approach</a:t>
            </a:r>
          </a:p>
          <a:p>
            <a:pPr lvl="1"/>
            <a:r>
              <a:rPr lang="en-US" dirty="0" smtClean="0"/>
              <a:t>Create a hierarchical decomposition of the set of data (or objects) using some criterion. Uses bottom-up approach. i.e. each object is a group and merge similar groups.</a:t>
            </a:r>
          </a:p>
          <a:p>
            <a:pPr lvl="1"/>
            <a:r>
              <a:rPr lang="en-US" dirty="0" smtClean="0"/>
              <a:t>Typical methods: Diana, Agnes, BIRCH, ROCK, CAMELEON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Density-based approach</a:t>
            </a:r>
          </a:p>
          <a:p>
            <a:pPr lvl="1"/>
            <a:r>
              <a:rPr lang="en-US" dirty="0" smtClean="0"/>
              <a:t>Based on connectivity and density functions</a:t>
            </a:r>
          </a:p>
          <a:p>
            <a:pPr lvl="1"/>
            <a:r>
              <a:rPr lang="en-US" dirty="0" smtClean="0"/>
              <a:t>Cluster based on distance between objects</a:t>
            </a:r>
          </a:p>
          <a:p>
            <a:pPr lvl="1"/>
            <a:r>
              <a:rPr lang="en-US" dirty="0" smtClean="0"/>
              <a:t>Typical methods: DBSACN, OPTICS, </a:t>
            </a:r>
            <a:r>
              <a:rPr lang="en-US" dirty="0" err="1" smtClean="0"/>
              <a:t>DenClue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52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The K-Means Clustering Method 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</a:t>
            </a:r>
          </a:p>
        </p:txBody>
      </p:sp>
      <p:sp>
        <p:nvSpPr>
          <p:cNvPr id="358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fld id="{B3FB6E00-5070-4792-B973-6675BEA11663}" type="slidenum">
              <a:rPr lang="en-US" altLang="en-US" sz="2000" smtClean="0">
                <a:solidFill>
                  <a:schemeClr val="bg1"/>
                </a:solidFill>
              </a:rPr>
              <a:pPr>
                <a:buNone/>
              </a:pPr>
              <a:t>112</a:t>
            </a:fld>
            <a:endParaRPr lang="en-US" altLang="en-US" sz="2000" dirty="0">
              <a:solidFill>
                <a:schemeClr val="bg1"/>
              </a:solidFill>
            </a:endParaRPr>
          </a:p>
        </p:txBody>
      </p:sp>
      <p:grpSp>
        <p:nvGrpSpPr>
          <p:cNvPr id="35847" name="Group 4"/>
          <p:cNvGrpSpPr>
            <a:grpSpLocks/>
          </p:cNvGrpSpPr>
          <p:nvPr/>
        </p:nvGrpSpPr>
        <p:grpSpPr bwMode="auto">
          <a:xfrm>
            <a:off x="3200400" y="1981200"/>
            <a:ext cx="2286000" cy="2057400"/>
            <a:chOff x="528" y="240"/>
            <a:chExt cx="2142" cy="1872"/>
          </a:xfrm>
        </p:grpSpPr>
        <p:graphicFrame>
          <p:nvGraphicFramePr>
            <p:cNvPr id="36034" name="Object 2"/>
            <p:cNvGraphicFramePr>
              <a:graphicFrameLocks noChangeAspect="1"/>
            </p:cNvGraphicFramePr>
            <p:nvPr/>
          </p:nvGraphicFramePr>
          <p:xfrm>
            <a:off x="528" y="240"/>
            <a:ext cx="2142" cy="1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84" name="Worksheet" r:id="rId4" imgW="3400654" imgH="2915107" progId="Excel.Sheet.8">
                    <p:embed/>
                  </p:oleObj>
                </mc:Choice>
                <mc:Fallback>
                  <p:oleObj name="Worksheet" r:id="rId4" imgW="3400654" imgH="2915107" progId="Excel.Sheet.8">
                    <p:embed/>
                    <p:pic>
                      <p:nvPicPr>
                        <p:cNvPr id="3603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240"/>
                          <a:ext cx="2142" cy="18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">
                              <a:solidFill>
                                <a:srgbClr val="FF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189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035" name="Freeform 6"/>
            <p:cNvSpPr>
              <a:spLocks/>
            </p:cNvSpPr>
            <p:nvPr/>
          </p:nvSpPr>
          <p:spPr bwMode="auto">
            <a:xfrm>
              <a:off x="1008" y="557"/>
              <a:ext cx="852" cy="1260"/>
            </a:xfrm>
            <a:custGeom>
              <a:avLst/>
              <a:gdLst>
                <a:gd name="T0" fmla="*/ 518 w 852"/>
                <a:gd name="T1" fmla="*/ 280 h 1260"/>
                <a:gd name="T2" fmla="*/ 392 w 852"/>
                <a:gd name="T3" fmla="*/ 36 h 1260"/>
                <a:gd name="T4" fmla="*/ 237 w 852"/>
                <a:gd name="T5" fmla="*/ 21 h 1260"/>
                <a:gd name="T6" fmla="*/ 133 w 852"/>
                <a:gd name="T7" fmla="*/ 73 h 1260"/>
                <a:gd name="T8" fmla="*/ 0 w 852"/>
                <a:gd name="T9" fmla="*/ 369 h 1260"/>
                <a:gd name="T10" fmla="*/ 44 w 852"/>
                <a:gd name="T11" fmla="*/ 688 h 1260"/>
                <a:gd name="T12" fmla="*/ 362 w 852"/>
                <a:gd name="T13" fmla="*/ 1117 h 1260"/>
                <a:gd name="T14" fmla="*/ 429 w 852"/>
                <a:gd name="T15" fmla="*/ 1139 h 1260"/>
                <a:gd name="T16" fmla="*/ 451 w 852"/>
                <a:gd name="T17" fmla="*/ 1154 h 1260"/>
                <a:gd name="T18" fmla="*/ 525 w 852"/>
                <a:gd name="T19" fmla="*/ 1176 h 1260"/>
                <a:gd name="T20" fmla="*/ 622 w 852"/>
                <a:gd name="T21" fmla="*/ 1228 h 1260"/>
                <a:gd name="T22" fmla="*/ 792 w 852"/>
                <a:gd name="T23" fmla="*/ 1243 h 1260"/>
                <a:gd name="T24" fmla="*/ 785 w 852"/>
                <a:gd name="T25" fmla="*/ 1021 h 1260"/>
                <a:gd name="T26" fmla="*/ 748 w 852"/>
                <a:gd name="T27" fmla="*/ 954 h 1260"/>
                <a:gd name="T28" fmla="*/ 688 w 852"/>
                <a:gd name="T29" fmla="*/ 858 h 1260"/>
                <a:gd name="T30" fmla="*/ 622 w 852"/>
                <a:gd name="T31" fmla="*/ 762 h 1260"/>
                <a:gd name="T32" fmla="*/ 607 w 852"/>
                <a:gd name="T33" fmla="*/ 732 h 1260"/>
                <a:gd name="T34" fmla="*/ 592 w 852"/>
                <a:gd name="T35" fmla="*/ 710 h 1260"/>
                <a:gd name="T36" fmla="*/ 555 w 852"/>
                <a:gd name="T37" fmla="*/ 643 h 1260"/>
                <a:gd name="T38" fmla="*/ 540 w 852"/>
                <a:gd name="T39" fmla="*/ 621 h 1260"/>
                <a:gd name="T40" fmla="*/ 518 w 852"/>
                <a:gd name="T41" fmla="*/ 280 h 126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52"/>
                <a:gd name="T64" fmla="*/ 0 h 1260"/>
                <a:gd name="T65" fmla="*/ 852 w 852"/>
                <a:gd name="T66" fmla="*/ 1260 h 126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52" h="1260">
                  <a:moveTo>
                    <a:pt x="518" y="280"/>
                  </a:moveTo>
                  <a:cubicBezTo>
                    <a:pt x="509" y="187"/>
                    <a:pt x="497" y="69"/>
                    <a:pt x="392" y="36"/>
                  </a:cubicBezTo>
                  <a:cubicBezTo>
                    <a:pt x="339" y="0"/>
                    <a:pt x="309" y="15"/>
                    <a:pt x="237" y="21"/>
                  </a:cubicBezTo>
                  <a:cubicBezTo>
                    <a:pt x="194" y="31"/>
                    <a:pt x="168" y="45"/>
                    <a:pt x="133" y="73"/>
                  </a:cubicBezTo>
                  <a:cubicBezTo>
                    <a:pt x="84" y="168"/>
                    <a:pt x="20" y="262"/>
                    <a:pt x="0" y="369"/>
                  </a:cubicBezTo>
                  <a:cubicBezTo>
                    <a:pt x="5" y="481"/>
                    <a:pt x="3" y="584"/>
                    <a:pt x="44" y="688"/>
                  </a:cubicBezTo>
                  <a:cubicBezTo>
                    <a:pt x="78" y="870"/>
                    <a:pt x="173" y="1057"/>
                    <a:pt x="362" y="1117"/>
                  </a:cubicBezTo>
                  <a:cubicBezTo>
                    <a:pt x="415" y="1152"/>
                    <a:pt x="347" y="1112"/>
                    <a:pt x="429" y="1139"/>
                  </a:cubicBezTo>
                  <a:cubicBezTo>
                    <a:pt x="437" y="1142"/>
                    <a:pt x="443" y="1150"/>
                    <a:pt x="451" y="1154"/>
                  </a:cubicBezTo>
                  <a:cubicBezTo>
                    <a:pt x="473" y="1165"/>
                    <a:pt x="501" y="1168"/>
                    <a:pt x="525" y="1176"/>
                  </a:cubicBezTo>
                  <a:cubicBezTo>
                    <a:pt x="562" y="1201"/>
                    <a:pt x="581" y="1218"/>
                    <a:pt x="622" y="1228"/>
                  </a:cubicBezTo>
                  <a:cubicBezTo>
                    <a:pt x="684" y="1260"/>
                    <a:pt x="714" y="1249"/>
                    <a:pt x="792" y="1243"/>
                  </a:cubicBezTo>
                  <a:cubicBezTo>
                    <a:pt x="852" y="1183"/>
                    <a:pt x="819" y="1088"/>
                    <a:pt x="785" y="1021"/>
                  </a:cubicBezTo>
                  <a:cubicBezTo>
                    <a:pt x="770" y="992"/>
                    <a:pt x="773" y="979"/>
                    <a:pt x="748" y="954"/>
                  </a:cubicBezTo>
                  <a:cubicBezTo>
                    <a:pt x="735" y="917"/>
                    <a:pt x="711" y="888"/>
                    <a:pt x="688" y="858"/>
                  </a:cubicBezTo>
                  <a:cubicBezTo>
                    <a:pt x="676" y="821"/>
                    <a:pt x="643" y="795"/>
                    <a:pt x="622" y="762"/>
                  </a:cubicBezTo>
                  <a:cubicBezTo>
                    <a:pt x="616" y="753"/>
                    <a:pt x="613" y="742"/>
                    <a:pt x="607" y="732"/>
                  </a:cubicBezTo>
                  <a:cubicBezTo>
                    <a:pt x="603" y="724"/>
                    <a:pt x="597" y="717"/>
                    <a:pt x="592" y="710"/>
                  </a:cubicBezTo>
                  <a:cubicBezTo>
                    <a:pt x="580" y="671"/>
                    <a:pt x="589" y="694"/>
                    <a:pt x="555" y="643"/>
                  </a:cubicBezTo>
                  <a:cubicBezTo>
                    <a:pt x="550" y="636"/>
                    <a:pt x="540" y="621"/>
                    <a:pt x="540" y="621"/>
                  </a:cubicBezTo>
                  <a:cubicBezTo>
                    <a:pt x="519" y="510"/>
                    <a:pt x="518" y="392"/>
                    <a:pt x="518" y="28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036" name="Freeform 7"/>
            <p:cNvSpPr>
              <a:spLocks/>
            </p:cNvSpPr>
            <p:nvPr/>
          </p:nvSpPr>
          <p:spPr bwMode="auto">
            <a:xfrm>
              <a:off x="1587" y="889"/>
              <a:ext cx="768" cy="630"/>
            </a:xfrm>
            <a:custGeom>
              <a:avLst/>
              <a:gdLst>
                <a:gd name="T0" fmla="*/ 183 w 768"/>
                <a:gd name="T1" fmla="*/ 67 h 630"/>
                <a:gd name="T2" fmla="*/ 72 w 768"/>
                <a:gd name="T3" fmla="*/ 74 h 630"/>
                <a:gd name="T4" fmla="*/ 5 w 768"/>
                <a:gd name="T5" fmla="*/ 170 h 630"/>
                <a:gd name="T6" fmla="*/ 13 w 768"/>
                <a:gd name="T7" fmla="*/ 311 h 630"/>
                <a:gd name="T8" fmla="*/ 57 w 768"/>
                <a:gd name="T9" fmla="*/ 356 h 630"/>
                <a:gd name="T10" fmla="*/ 109 w 768"/>
                <a:gd name="T11" fmla="*/ 415 h 630"/>
                <a:gd name="T12" fmla="*/ 235 w 768"/>
                <a:gd name="T13" fmla="*/ 548 h 630"/>
                <a:gd name="T14" fmla="*/ 257 w 768"/>
                <a:gd name="T15" fmla="*/ 570 h 630"/>
                <a:gd name="T16" fmla="*/ 331 w 768"/>
                <a:gd name="T17" fmla="*/ 593 h 630"/>
                <a:gd name="T18" fmla="*/ 450 w 768"/>
                <a:gd name="T19" fmla="*/ 630 h 630"/>
                <a:gd name="T20" fmla="*/ 598 w 768"/>
                <a:gd name="T21" fmla="*/ 607 h 630"/>
                <a:gd name="T22" fmla="*/ 657 w 768"/>
                <a:gd name="T23" fmla="*/ 585 h 630"/>
                <a:gd name="T24" fmla="*/ 687 w 768"/>
                <a:gd name="T25" fmla="*/ 533 h 630"/>
                <a:gd name="T26" fmla="*/ 717 w 768"/>
                <a:gd name="T27" fmla="*/ 474 h 630"/>
                <a:gd name="T28" fmla="*/ 724 w 768"/>
                <a:gd name="T29" fmla="*/ 437 h 630"/>
                <a:gd name="T30" fmla="*/ 739 w 768"/>
                <a:gd name="T31" fmla="*/ 415 h 630"/>
                <a:gd name="T32" fmla="*/ 768 w 768"/>
                <a:gd name="T33" fmla="*/ 296 h 630"/>
                <a:gd name="T34" fmla="*/ 761 w 768"/>
                <a:gd name="T35" fmla="*/ 178 h 630"/>
                <a:gd name="T36" fmla="*/ 724 w 768"/>
                <a:gd name="T37" fmla="*/ 111 h 630"/>
                <a:gd name="T38" fmla="*/ 465 w 768"/>
                <a:gd name="T39" fmla="*/ 0 h 630"/>
                <a:gd name="T40" fmla="*/ 205 w 768"/>
                <a:gd name="T41" fmla="*/ 30 h 630"/>
                <a:gd name="T42" fmla="*/ 183 w 768"/>
                <a:gd name="T43" fmla="*/ 67 h 63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768"/>
                <a:gd name="T67" fmla="*/ 0 h 630"/>
                <a:gd name="T68" fmla="*/ 768 w 768"/>
                <a:gd name="T69" fmla="*/ 630 h 63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768" h="630">
                  <a:moveTo>
                    <a:pt x="183" y="67"/>
                  </a:moveTo>
                  <a:cubicBezTo>
                    <a:pt x="146" y="41"/>
                    <a:pt x="112" y="61"/>
                    <a:pt x="72" y="74"/>
                  </a:cubicBezTo>
                  <a:cubicBezTo>
                    <a:pt x="13" y="114"/>
                    <a:pt x="28" y="107"/>
                    <a:pt x="5" y="170"/>
                  </a:cubicBezTo>
                  <a:cubicBezTo>
                    <a:pt x="8" y="217"/>
                    <a:pt x="0" y="266"/>
                    <a:pt x="13" y="311"/>
                  </a:cubicBezTo>
                  <a:cubicBezTo>
                    <a:pt x="19" y="331"/>
                    <a:pt x="45" y="339"/>
                    <a:pt x="57" y="356"/>
                  </a:cubicBezTo>
                  <a:cubicBezTo>
                    <a:pt x="92" y="407"/>
                    <a:pt x="72" y="390"/>
                    <a:pt x="109" y="415"/>
                  </a:cubicBezTo>
                  <a:cubicBezTo>
                    <a:pt x="145" y="467"/>
                    <a:pt x="187" y="508"/>
                    <a:pt x="235" y="548"/>
                  </a:cubicBezTo>
                  <a:cubicBezTo>
                    <a:pt x="243" y="555"/>
                    <a:pt x="248" y="565"/>
                    <a:pt x="257" y="570"/>
                  </a:cubicBezTo>
                  <a:cubicBezTo>
                    <a:pt x="283" y="584"/>
                    <a:pt x="305" y="583"/>
                    <a:pt x="331" y="593"/>
                  </a:cubicBezTo>
                  <a:cubicBezTo>
                    <a:pt x="371" y="608"/>
                    <a:pt x="408" y="621"/>
                    <a:pt x="450" y="630"/>
                  </a:cubicBezTo>
                  <a:cubicBezTo>
                    <a:pt x="498" y="625"/>
                    <a:pt x="551" y="623"/>
                    <a:pt x="598" y="607"/>
                  </a:cubicBezTo>
                  <a:cubicBezTo>
                    <a:pt x="618" y="600"/>
                    <a:pt x="657" y="585"/>
                    <a:pt x="657" y="585"/>
                  </a:cubicBezTo>
                  <a:cubicBezTo>
                    <a:pt x="675" y="536"/>
                    <a:pt x="651" y="594"/>
                    <a:pt x="687" y="533"/>
                  </a:cubicBezTo>
                  <a:cubicBezTo>
                    <a:pt x="698" y="514"/>
                    <a:pt x="717" y="474"/>
                    <a:pt x="717" y="474"/>
                  </a:cubicBezTo>
                  <a:cubicBezTo>
                    <a:pt x="719" y="462"/>
                    <a:pt x="720" y="449"/>
                    <a:pt x="724" y="437"/>
                  </a:cubicBezTo>
                  <a:cubicBezTo>
                    <a:pt x="727" y="429"/>
                    <a:pt x="736" y="423"/>
                    <a:pt x="739" y="415"/>
                  </a:cubicBezTo>
                  <a:cubicBezTo>
                    <a:pt x="750" y="382"/>
                    <a:pt x="760" y="332"/>
                    <a:pt x="768" y="296"/>
                  </a:cubicBezTo>
                  <a:cubicBezTo>
                    <a:pt x="766" y="257"/>
                    <a:pt x="766" y="217"/>
                    <a:pt x="761" y="178"/>
                  </a:cubicBezTo>
                  <a:cubicBezTo>
                    <a:pt x="754" y="127"/>
                    <a:pt x="750" y="142"/>
                    <a:pt x="724" y="111"/>
                  </a:cubicBezTo>
                  <a:cubicBezTo>
                    <a:pt x="653" y="27"/>
                    <a:pt x="566" y="24"/>
                    <a:pt x="465" y="0"/>
                  </a:cubicBezTo>
                  <a:cubicBezTo>
                    <a:pt x="370" y="4"/>
                    <a:pt x="294" y="6"/>
                    <a:pt x="205" y="30"/>
                  </a:cubicBezTo>
                  <a:cubicBezTo>
                    <a:pt x="154" y="63"/>
                    <a:pt x="144" y="53"/>
                    <a:pt x="183" y="6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5848" name="Group 8"/>
          <p:cNvGrpSpPr>
            <a:grpSpLocks/>
          </p:cNvGrpSpPr>
          <p:nvPr/>
        </p:nvGrpSpPr>
        <p:grpSpPr bwMode="auto">
          <a:xfrm>
            <a:off x="6578600" y="2008188"/>
            <a:ext cx="2222500" cy="1990725"/>
            <a:chOff x="4144" y="1265"/>
            <a:chExt cx="1400" cy="1254"/>
          </a:xfrm>
        </p:grpSpPr>
        <p:sp>
          <p:nvSpPr>
            <p:cNvPr id="35950" name="Rectangle 9"/>
            <p:cNvSpPr>
              <a:spLocks noChangeArrowheads="1"/>
            </p:cNvSpPr>
            <p:nvPr/>
          </p:nvSpPr>
          <p:spPr bwMode="auto">
            <a:xfrm>
              <a:off x="4144" y="1265"/>
              <a:ext cx="1400" cy="1254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5951" name="Rectangle 10"/>
            <p:cNvSpPr>
              <a:spLocks noChangeArrowheads="1"/>
            </p:cNvSpPr>
            <p:nvPr/>
          </p:nvSpPr>
          <p:spPr bwMode="auto">
            <a:xfrm>
              <a:off x="4278" y="1354"/>
              <a:ext cx="1201" cy="10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5952" name="Line 11"/>
            <p:cNvSpPr>
              <a:spLocks noChangeShapeType="1"/>
            </p:cNvSpPr>
            <p:nvPr/>
          </p:nvSpPr>
          <p:spPr bwMode="auto">
            <a:xfrm>
              <a:off x="4278" y="2264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3" name="Line 12"/>
            <p:cNvSpPr>
              <a:spLocks noChangeShapeType="1"/>
            </p:cNvSpPr>
            <p:nvPr/>
          </p:nvSpPr>
          <p:spPr bwMode="auto">
            <a:xfrm>
              <a:off x="4278" y="2163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4" name="Line 13"/>
            <p:cNvSpPr>
              <a:spLocks noChangeShapeType="1"/>
            </p:cNvSpPr>
            <p:nvPr/>
          </p:nvSpPr>
          <p:spPr bwMode="auto">
            <a:xfrm>
              <a:off x="4278" y="2061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5" name="Line 14"/>
            <p:cNvSpPr>
              <a:spLocks noChangeShapeType="1"/>
            </p:cNvSpPr>
            <p:nvPr/>
          </p:nvSpPr>
          <p:spPr bwMode="auto">
            <a:xfrm>
              <a:off x="4278" y="1960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6" name="Line 15"/>
            <p:cNvSpPr>
              <a:spLocks noChangeShapeType="1"/>
            </p:cNvSpPr>
            <p:nvPr/>
          </p:nvSpPr>
          <p:spPr bwMode="auto">
            <a:xfrm>
              <a:off x="4278" y="1858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7" name="Line 16"/>
            <p:cNvSpPr>
              <a:spLocks noChangeShapeType="1"/>
            </p:cNvSpPr>
            <p:nvPr/>
          </p:nvSpPr>
          <p:spPr bwMode="auto">
            <a:xfrm>
              <a:off x="4278" y="1760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8" name="Line 17"/>
            <p:cNvSpPr>
              <a:spLocks noChangeShapeType="1"/>
            </p:cNvSpPr>
            <p:nvPr/>
          </p:nvSpPr>
          <p:spPr bwMode="auto">
            <a:xfrm>
              <a:off x="4278" y="1659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9" name="Line 18"/>
            <p:cNvSpPr>
              <a:spLocks noChangeShapeType="1"/>
            </p:cNvSpPr>
            <p:nvPr/>
          </p:nvSpPr>
          <p:spPr bwMode="auto">
            <a:xfrm>
              <a:off x="4278" y="1557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0" name="Line 19"/>
            <p:cNvSpPr>
              <a:spLocks noChangeShapeType="1"/>
            </p:cNvSpPr>
            <p:nvPr/>
          </p:nvSpPr>
          <p:spPr bwMode="auto">
            <a:xfrm>
              <a:off x="4278" y="1456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1" name="Line 20"/>
            <p:cNvSpPr>
              <a:spLocks noChangeShapeType="1"/>
            </p:cNvSpPr>
            <p:nvPr/>
          </p:nvSpPr>
          <p:spPr bwMode="auto">
            <a:xfrm>
              <a:off x="4278" y="1354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2" name="Line 21"/>
            <p:cNvSpPr>
              <a:spLocks noChangeShapeType="1"/>
            </p:cNvSpPr>
            <p:nvPr/>
          </p:nvSpPr>
          <p:spPr bwMode="auto">
            <a:xfrm>
              <a:off x="439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3" name="Line 22"/>
            <p:cNvSpPr>
              <a:spLocks noChangeShapeType="1"/>
            </p:cNvSpPr>
            <p:nvPr/>
          </p:nvSpPr>
          <p:spPr bwMode="auto">
            <a:xfrm>
              <a:off x="4516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4" name="Line 23"/>
            <p:cNvSpPr>
              <a:spLocks noChangeShapeType="1"/>
            </p:cNvSpPr>
            <p:nvPr/>
          </p:nvSpPr>
          <p:spPr bwMode="auto">
            <a:xfrm>
              <a:off x="463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5" name="Line 24"/>
            <p:cNvSpPr>
              <a:spLocks noChangeShapeType="1"/>
            </p:cNvSpPr>
            <p:nvPr/>
          </p:nvSpPr>
          <p:spPr bwMode="auto">
            <a:xfrm>
              <a:off x="475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6" name="Line 25"/>
            <p:cNvSpPr>
              <a:spLocks noChangeShapeType="1"/>
            </p:cNvSpPr>
            <p:nvPr/>
          </p:nvSpPr>
          <p:spPr bwMode="auto">
            <a:xfrm>
              <a:off x="4880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7" name="Line 26"/>
            <p:cNvSpPr>
              <a:spLocks noChangeShapeType="1"/>
            </p:cNvSpPr>
            <p:nvPr/>
          </p:nvSpPr>
          <p:spPr bwMode="auto">
            <a:xfrm>
              <a:off x="499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8" name="Line 27"/>
            <p:cNvSpPr>
              <a:spLocks noChangeShapeType="1"/>
            </p:cNvSpPr>
            <p:nvPr/>
          </p:nvSpPr>
          <p:spPr bwMode="auto">
            <a:xfrm>
              <a:off x="511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9" name="Line 28"/>
            <p:cNvSpPr>
              <a:spLocks noChangeShapeType="1"/>
            </p:cNvSpPr>
            <p:nvPr/>
          </p:nvSpPr>
          <p:spPr bwMode="auto">
            <a:xfrm>
              <a:off x="5240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70" name="Line 29"/>
            <p:cNvSpPr>
              <a:spLocks noChangeShapeType="1"/>
            </p:cNvSpPr>
            <p:nvPr/>
          </p:nvSpPr>
          <p:spPr bwMode="auto">
            <a:xfrm>
              <a:off x="535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71" name="Line 30"/>
            <p:cNvSpPr>
              <a:spLocks noChangeShapeType="1"/>
            </p:cNvSpPr>
            <p:nvPr/>
          </p:nvSpPr>
          <p:spPr bwMode="auto">
            <a:xfrm>
              <a:off x="547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72" name="Rectangle 31"/>
            <p:cNvSpPr>
              <a:spLocks noChangeArrowheads="1"/>
            </p:cNvSpPr>
            <p:nvPr/>
          </p:nvSpPr>
          <p:spPr bwMode="auto">
            <a:xfrm>
              <a:off x="4278" y="1354"/>
              <a:ext cx="1201" cy="1012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5973" name="Line 32"/>
            <p:cNvSpPr>
              <a:spLocks noChangeShapeType="1"/>
            </p:cNvSpPr>
            <p:nvPr/>
          </p:nvSpPr>
          <p:spPr bwMode="auto">
            <a:xfrm>
              <a:off x="427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74" name="Line 33"/>
            <p:cNvSpPr>
              <a:spLocks noChangeShapeType="1"/>
            </p:cNvSpPr>
            <p:nvPr/>
          </p:nvSpPr>
          <p:spPr bwMode="auto">
            <a:xfrm>
              <a:off x="4266" y="2366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75" name="Line 34"/>
            <p:cNvSpPr>
              <a:spLocks noChangeShapeType="1"/>
            </p:cNvSpPr>
            <p:nvPr/>
          </p:nvSpPr>
          <p:spPr bwMode="auto">
            <a:xfrm>
              <a:off x="4266" y="226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76" name="Line 35"/>
            <p:cNvSpPr>
              <a:spLocks noChangeShapeType="1"/>
            </p:cNvSpPr>
            <p:nvPr/>
          </p:nvSpPr>
          <p:spPr bwMode="auto">
            <a:xfrm>
              <a:off x="4266" y="216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77" name="Line 36"/>
            <p:cNvSpPr>
              <a:spLocks noChangeShapeType="1"/>
            </p:cNvSpPr>
            <p:nvPr/>
          </p:nvSpPr>
          <p:spPr bwMode="auto">
            <a:xfrm>
              <a:off x="4266" y="2061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78" name="Line 37"/>
            <p:cNvSpPr>
              <a:spLocks noChangeShapeType="1"/>
            </p:cNvSpPr>
            <p:nvPr/>
          </p:nvSpPr>
          <p:spPr bwMode="auto">
            <a:xfrm>
              <a:off x="4266" y="196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79" name="Line 38"/>
            <p:cNvSpPr>
              <a:spLocks noChangeShapeType="1"/>
            </p:cNvSpPr>
            <p:nvPr/>
          </p:nvSpPr>
          <p:spPr bwMode="auto">
            <a:xfrm>
              <a:off x="4266" y="185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0" name="Line 39"/>
            <p:cNvSpPr>
              <a:spLocks noChangeShapeType="1"/>
            </p:cNvSpPr>
            <p:nvPr/>
          </p:nvSpPr>
          <p:spPr bwMode="auto">
            <a:xfrm>
              <a:off x="4266" y="176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1" name="Line 40"/>
            <p:cNvSpPr>
              <a:spLocks noChangeShapeType="1"/>
            </p:cNvSpPr>
            <p:nvPr/>
          </p:nvSpPr>
          <p:spPr bwMode="auto">
            <a:xfrm>
              <a:off x="4266" y="1659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2" name="Line 41"/>
            <p:cNvSpPr>
              <a:spLocks noChangeShapeType="1"/>
            </p:cNvSpPr>
            <p:nvPr/>
          </p:nvSpPr>
          <p:spPr bwMode="auto">
            <a:xfrm>
              <a:off x="4266" y="1557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3" name="Line 42"/>
            <p:cNvSpPr>
              <a:spLocks noChangeShapeType="1"/>
            </p:cNvSpPr>
            <p:nvPr/>
          </p:nvSpPr>
          <p:spPr bwMode="auto">
            <a:xfrm>
              <a:off x="4266" y="1456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4" name="Line 43"/>
            <p:cNvSpPr>
              <a:spLocks noChangeShapeType="1"/>
            </p:cNvSpPr>
            <p:nvPr/>
          </p:nvSpPr>
          <p:spPr bwMode="auto">
            <a:xfrm>
              <a:off x="4266" y="135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5" name="Line 44"/>
            <p:cNvSpPr>
              <a:spLocks noChangeShapeType="1"/>
            </p:cNvSpPr>
            <p:nvPr/>
          </p:nvSpPr>
          <p:spPr bwMode="auto">
            <a:xfrm>
              <a:off x="4278" y="2366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6" name="Line 45"/>
            <p:cNvSpPr>
              <a:spLocks noChangeShapeType="1"/>
            </p:cNvSpPr>
            <p:nvPr/>
          </p:nvSpPr>
          <p:spPr bwMode="auto">
            <a:xfrm flipV="1">
              <a:off x="427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7" name="Line 46"/>
            <p:cNvSpPr>
              <a:spLocks noChangeShapeType="1"/>
            </p:cNvSpPr>
            <p:nvPr/>
          </p:nvSpPr>
          <p:spPr bwMode="auto">
            <a:xfrm flipV="1">
              <a:off x="439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8" name="Line 47"/>
            <p:cNvSpPr>
              <a:spLocks noChangeShapeType="1"/>
            </p:cNvSpPr>
            <p:nvPr/>
          </p:nvSpPr>
          <p:spPr bwMode="auto">
            <a:xfrm flipV="1">
              <a:off x="4516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9" name="Line 48"/>
            <p:cNvSpPr>
              <a:spLocks noChangeShapeType="1"/>
            </p:cNvSpPr>
            <p:nvPr/>
          </p:nvSpPr>
          <p:spPr bwMode="auto">
            <a:xfrm flipV="1">
              <a:off x="463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0" name="Line 49"/>
            <p:cNvSpPr>
              <a:spLocks noChangeShapeType="1"/>
            </p:cNvSpPr>
            <p:nvPr/>
          </p:nvSpPr>
          <p:spPr bwMode="auto">
            <a:xfrm flipV="1">
              <a:off x="475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1" name="Line 50"/>
            <p:cNvSpPr>
              <a:spLocks noChangeShapeType="1"/>
            </p:cNvSpPr>
            <p:nvPr/>
          </p:nvSpPr>
          <p:spPr bwMode="auto">
            <a:xfrm flipV="1">
              <a:off x="4880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2" name="Line 51"/>
            <p:cNvSpPr>
              <a:spLocks noChangeShapeType="1"/>
            </p:cNvSpPr>
            <p:nvPr/>
          </p:nvSpPr>
          <p:spPr bwMode="auto">
            <a:xfrm flipV="1">
              <a:off x="499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3" name="Line 52"/>
            <p:cNvSpPr>
              <a:spLocks noChangeShapeType="1"/>
            </p:cNvSpPr>
            <p:nvPr/>
          </p:nvSpPr>
          <p:spPr bwMode="auto">
            <a:xfrm flipV="1">
              <a:off x="511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4" name="Line 53"/>
            <p:cNvSpPr>
              <a:spLocks noChangeShapeType="1"/>
            </p:cNvSpPr>
            <p:nvPr/>
          </p:nvSpPr>
          <p:spPr bwMode="auto">
            <a:xfrm flipV="1">
              <a:off x="5240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5" name="Line 54"/>
            <p:cNvSpPr>
              <a:spLocks noChangeShapeType="1"/>
            </p:cNvSpPr>
            <p:nvPr/>
          </p:nvSpPr>
          <p:spPr bwMode="auto">
            <a:xfrm flipV="1">
              <a:off x="535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6" name="Line 55"/>
            <p:cNvSpPr>
              <a:spLocks noChangeShapeType="1"/>
            </p:cNvSpPr>
            <p:nvPr/>
          </p:nvSpPr>
          <p:spPr bwMode="auto">
            <a:xfrm flipV="1">
              <a:off x="547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7" name="Freeform 56"/>
            <p:cNvSpPr>
              <a:spLocks/>
            </p:cNvSpPr>
            <p:nvPr/>
          </p:nvSpPr>
          <p:spPr bwMode="auto">
            <a:xfrm>
              <a:off x="4609" y="1930"/>
              <a:ext cx="57" cy="59"/>
            </a:xfrm>
            <a:custGeom>
              <a:avLst/>
              <a:gdLst>
                <a:gd name="T0" fmla="*/ 29 w 57"/>
                <a:gd name="T1" fmla="*/ 0 h 59"/>
                <a:gd name="T2" fmla="*/ 57 w 57"/>
                <a:gd name="T3" fmla="*/ 30 h 59"/>
                <a:gd name="T4" fmla="*/ 29 w 57"/>
                <a:gd name="T5" fmla="*/ 59 h 59"/>
                <a:gd name="T6" fmla="*/ 0 w 57"/>
                <a:gd name="T7" fmla="*/ 30 h 59"/>
                <a:gd name="T8" fmla="*/ 29 w 57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59"/>
                <a:gd name="T17" fmla="*/ 57 w 57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59">
                  <a:moveTo>
                    <a:pt x="29" y="0"/>
                  </a:moveTo>
                  <a:lnTo>
                    <a:pt x="57" y="30"/>
                  </a:lnTo>
                  <a:lnTo>
                    <a:pt x="29" y="59"/>
                  </a:lnTo>
                  <a:lnTo>
                    <a:pt x="0" y="3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98" name="Freeform 57"/>
            <p:cNvSpPr>
              <a:spLocks/>
            </p:cNvSpPr>
            <p:nvPr/>
          </p:nvSpPr>
          <p:spPr bwMode="auto">
            <a:xfrm>
              <a:off x="4609" y="1731"/>
              <a:ext cx="57" cy="59"/>
            </a:xfrm>
            <a:custGeom>
              <a:avLst/>
              <a:gdLst>
                <a:gd name="T0" fmla="*/ 29 w 57"/>
                <a:gd name="T1" fmla="*/ 0 h 59"/>
                <a:gd name="T2" fmla="*/ 57 w 57"/>
                <a:gd name="T3" fmla="*/ 29 h 59"/>
                <a:gd name="T4" fmla="*/ 29 w 57"/>
                <a:gd name="T5" fmla="*/ 59 h 59"/>
                <a:gd name="T6" fmla="*/ 0 w 57"/>
                <a:gd name="T7" fmla="*/ 29 h 59"/>
                <a:gd name="T8" fmla="*/ 29 w 57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59"/>
                <a:gd name="T17" fmla="*/ 57 w 57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59">
                  <a:moveTo>
                    <a:pt x="29" y="0"/>
                  </a:moveTo>
                  <a:lnTo>
                    <a:pt x="57" y="29"/>
                  </a:lnTo>
                  <a:lnTo>
                    <a:pt x="29" y="59"/>
                  </a:lnTo>
                  <a:lnTo>
                    <a:pt x="0" y="2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99" name="Freeform 58"/>
            <p:cNvSpPr>
              <a:spLocks/>
            </p:cNvSpPr>
            <p:nvPr/>
          </p:nvSpPr>
          <p:spPr bwMode="auto">
            <a:xfrm>
              <a:off x="5091" y="2032"/>
              <a:ext cx="56" cy="59"/>
            </a:xfrm>
            <a:custGeom>
              <a:avLst/>
              <a:gdLst>
                <a:gd name="T0" fmla="*/ 28 w 56"/>
                <a:gd name="T1" fmla="*/ 0 h 59"/>
                <a:gd name="T2" fmla="*/ 56 w 56"/>
                <a:gd name="T3" fmla="*/ 29 h 59"/>
                <a:gd name="T4" fmla="*/ 28 w 56"/>
                <a:gd name="T5" fmla="*/ 59 h 59"/>
                <a:gd name="T6" fmla="*/ 0 w 56"/>
                <a:gd name="T7" fmla="*/ 29 h 59"/>
                <a:gd name="T8" fmla="*/ 28 w 56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59"/>
                <a:gd name="T17" fmla="*/ 56 w 56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59">
                  <a:moveTo>
                    <a:pt x="28" y="0"/>
                  </a:moveTo>
                  <a:lnTo>
                    <a:pt x="56" y="29"/>
                  </a:lnTo>
                  <a:lnTo>
                    <a:pt x="28" y="59"/>
                  </a:lnTo>
                  <a:lnTo>
                    <a:pt x="0" y="2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000" name="Freeform 59"/>
            <p:cNvSpPr>
              <a:spLocks/>
            </p:cNvSpPr>
            <p:nvPr/>
          </p:nvSpPr>
          <p:spPr bwMode="auto">
            <a:xfrm>
              <a:off x="4731" y="1629"/>
              <a:ext cx="56" cy="59"/>
            </a:xfrm>
            <a:custGeom>
              <a:avLst/>
              <a:gdLst>
                <a:gd name="T0" fmla="*/ 28 w 56"/>
                <a:gd name="T1" fmla="*/ 0 h 59"/>
                <a:gd name="T2" fmla="*/ 56 w 56"/>
                <a:gd name="T3" fmla="*/ 30 h 59"/>
                <a:gd name="T4" fmla="*/ 28 w 56"/>
                <a:gd name="T5" fmla="*/ 59 h 59"/>
                <a:gd name="T6" fmla="*/ 0 w 56"/>
                <a:gd name="T7" fmla="*/ 30 h 59"/>
                <a:gd name="T8" fmla="*/ 28 w 56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59"/>
                <a:gd name="T17" fmla="*/ 56 w 56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59">
                  <a:moveTo>
                    <a:pt x="28" y="0"/>
                  </a:moveTo>
                  <a:lnTo>
                    <a:pt x="56" y="30"/>
                  </a:lnTo>
                  <a:lnTo>
                    <a:pt x="28" y="59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001" name="Freeform 60"/>
            <p:cNvSpPr>
              <a:spLocks/>
            </p:cNvSpPr>
            <p:nvPr/>
          </p:nvSpPr>
          <p:spPr bwMode="auto">
            <a:xfrm>
              <a:off x="4609" y="1528"/>
              <a:ext cx="57" cy="59"/>
            </a:xfrm>
            <a:custGeom>
              <a:avLst/>
              <a:gdLst>
                <a:gd name="T0" fmla="*/ 29 w 57"/>
                <a:gd name="T1" fmla="*/ 0 h 59"/>
                <a:gd name="T2" fmla="*/ 57 w 57"/>
                <a:gd name="T3" fmla="*/ 29 h 59"/>
                <a:gd name="T4" fmla="*/ 29 w 57"/>
                <a:gd name="T5" fmla="*/ 59 h 59"/>
                <a:gd name="T6" fmla="*/ 0 w 57"/>
                <a:gd name="T7" fmla="*/ 29 h 59"/>
                <a:gd name="T8" fmla="*/ 29 w 57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59"/>
                <a:gd name="T17" fmla="*/ 57 w 57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59">
                  <a:moveTo>
                    <a:pt x="29" y="0"/>
                  </a:moveTo>
                  <a:lnTo>
                    <a:pt x="57" y="29"/>
                  </a:lnTo>
                  <a:lnTo>
                    <a:pt x="29" y="59"/>
                  </a:lnTo>
                  <a:lnTo>
                    <a:pt x="0" y="2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002" name="Freeform 61"/>
            <p:cNvSpPr>
              <a:spLocks/>
            </p:cNvSpPr>
            <p:nvPr/>
          </p:nvSpPr>
          <p:spPr bwMode="auto">
            <a:xfrm>
              <a:off x="5212" y="1832"/>
              <a:ext cx="57" cy="60"/>
            </a:xfrm>
            <a:custGeom>
              <a:avLst/>
              <a:gdLst>
                <a:gd name="T0" fmla="*/ 28 w 57"/>
                <a:gd name="T1" fmla="*/ 0 h 60"/>
                <a:gd name="T2" fmla="*/ 57 w 57"/>
                <a:gd name="T3" fmla="*/ 30 h 60"/>
                <a:gd name="T4" fmla="*/ 28 w 57"/>
                <a:gd name="T5" fmla="*/ 60 h 60"/>
                <a:gd name="T6" fmla="*/ 0 w 57"/>
                <a:gd name="T7" fmla="*/ 30 h 60"/>
                <a:gd name="T8" fmla="*/ 28 w 57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60"/>
                <a:gd name="T17" fmla="*/ 57 w 57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60">
                  <a:moveTo>
                    <a:pt x="28" y="0"/>
                  </a:moveTo>
                  <a:lnTo>
                    <a:pt x="57" y="30"/>
                  </a:lnTo>
                  <a:lnTo>
                    <a:pt x="28" y="60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003" name="Freeform 62"/>
            <p:cNvSpPr>
              <a:spLocks/>
            </p:cNvSpPr>
            <p:nvPr/>
          </p:nvSpPr>
          <p:spPr bwMode="auto">
            <a:xfrm>
              <a:off x="4731" y="1832"/>
              <a:ext cx="56" cy="60"/>
            </a:xfrm>
            <a:custGeom>
              <a:avLst/>
              <a:gdLst>
                <a:gd name="T0" fmla="*/ 28 w 56"/>
                <a:gd name="T1" fmla="*/ 0 h 60"/>
                <a:gd name="T2" fmla="*/ 56 w 56"/>
                <a:gd name="T3" fmla="*/ 30 h 60"/>
                <a:gd name="T4" fmla="*/ 28 w 56"/>
                <a:gd name="T5" fmla="*/ 60 h 60"/>
                <a:gd name="T6" fmla="*/ 0 w 56"/>
                <a:gd name="T7" fmla="*/ 30 h 60"/>
                <a:gd name="T8" fmla="*/ 28 w 5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60"/>
                <a:gd name="T17" fmla="*/ 56 w 56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60">
                  <a:moveTo>
                    <a:pt x="28" y="0"/>
                  </a:moveTo>
                  <a:lnTo>
                    <a:pt x="56" y="30"/>
                  </a:lnTo>
                  <a:lnTo>
                    <a:pt x="28" y="60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004" name="Freeform 63"/>
            <p:cNvSpPr>
              <a:spLocks/>
            </p:cNvSpPr>
            <p:nvPr/>
          </p:nvSpPr>
          <p:spPr bwMode="auto">
            <a:xfrm>
              <a:off x="4852" y="2235"/>
              <a:ext cx="57" cy="59"/>
            </a:xfrm>
            <a:custGeom>
              <a:avLst/>
              <a:gdLst>
                <a:gd name="T0" fmla="*/ 28 w 57"/>
                <a:gd name="T1" fmla="*/ 0 h 59"/>
                <a:gd name="T2" fmla="*/ 57 w 57"/>
                <a:gd name="T3" fmla="*/ 29 h 59"/>
                <a:gd name="T4" fmla="*/ 28 w 57"/>
                <a:gd name="T5" fmla="*/ 59 h 59"/>
                <a:gd name="T6" fmla="*/ 0 w 57"/>
                <a:gd name="T7" fmla="*/ 29 h 59"/>
                <a:gd name="T8" fmla="*/ 28 w 57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59"/>
                <a:gd name="T17" fmla="*/ 57 w 57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59">
                  <a:moveTo>
                    <a:pt x="28" y="0"/>
                  </a:moveTo>
                  <a:lnTo>
                    <a:pt x="57" y="29"/>
                  </a:lnTo>
                  <a:lnTo>
                    <a:pt x="28" y="59"/>
                  </a:lnTo>
                  <a:lnTo>
                    <a:pt x="0" y="2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005" name="Freeform 64"/>
            <p:cNvSpPr>
              <a:spLocks/>
            </p:cNvSpPr>
            <p:nvPr/>
          </p:nvSpPr>
          <p:spPr bwMode="auto">
            <a:xfrm>
              <a:off x="5091" y="1930"/>
              <a:ext cx="56" cy="59"/>
            </a:xfrm>
            <a:custGeom>
              <a:avLst/>
              <a:gdLst>
                <a:gd name="T0" fmla="*/ 28 w 56"/>
                <a:gd name="T1" fmla="*/ 0 h 59"/>
                <a:gd name="T2" fmla="*/ 56 w 56"/>
                <a:gd name="T3" fmla="*/ 30 h 59"/>
                <a:gd name="T4" fmla="*/ 28 w 56"/>
                <a:gd name="T5" fmla="*/ 59 h 59"/>
                <a:gd name="T6" fmla="*/ 0 w 56"/>
                <a:gd name="T7" fmla="*/ 30 h 59"/>
                <a:gd name="T8" fmla="*/ 28 w 56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59"/>
                <a:gd name="T17" fmla="*/ 56 w 56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59">
                  <a:moveTo>
                    <a:pt x="28" y="0"/>
                  </a:moveTo>
                  <a:lnTo>
                    <a:pt x="56" y="30"/>
                  </a:lnTo>
                  <a:lnTo>
                    <a:pt x="28" y="59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006" name="Freeform 65"/>
            <p:cNvSpPr>
              <a:spLocks/>
            </p:cNvSpPr>
            <p:nvPr/>
          </p:nvSpPr>
          <p:spPr bwMode="auto">
            <a:xfrm>
              <a:off x="4852" y="1832"/>
              <a:ext cx="57" cy="60"/>
            </a:xfrm>
            <a:custGeom>
              <a:avLst/>
              <a:gdLst>
                <a:gd name="T0" fmla="*/ 28 w 57"/>
                <a:gd name="T1" fmla="*/ 0 h 60"/>
                <a:gd name="T2" fmla="*/ 57 w 57"/>
                <a:gd name="T3" fmla="*/ 30 h 60"/>
                <a:gd name="T4" fmla="*/ 28 w 57"/>
                <a:gd name="T5" fmla="*/ 60 h 60"/>
                <a:gd name="T6" fmla="*/ 0 w 57"/>
                <a:gd name="T7" fmla="*/ 30 h 60"/>
                <a:gd name="T8" fmla="*/ 28 w 57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60"/>
                <a:gd name="T17" fmla="*/ 57 w 57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60">
                  <a:moveTo>
                    <a:pt x="28" y="0"/>
                  </a:moveTo>
                  <a:lnTo>
                    <a:pt x="57" y="30"/>
                  </a:lnTo>
                  <a:lnTo>
                    <a:pt x="28" y="60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007" name="Oval 66"/>
            <p:cNvSpPr>
              <a:spLocks noChangeArrowheads="1"/>
            </p:cNvSpPr>
            <p:nvPr/>
          </p:nvSpPr>
          <p:spPr bwMode="auto">
            <a:xfrm>
              <a:off x="4686" y="1811"/>
              <a:ext cx="53" cy="55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6008" name="Oval 67"/>
            <p:cNvSpPr>
              <a:spLocks noChangeArrowheads="1"/>
            </p:cNvSpPr>
            <p:nvPr/>
          </p:nvSpPr>
          <p:spPr bwMode="auto">
            <a:xfrm>
              <a:off x="5054" y="1900"/>
              <a:ext cx="53" cy="55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6009" name="Rectangle 68"/>
            <p:cNvSpPr>
              <a:spLocks noChangeArrowheads="1"/>
            </p:cNvSpPr>
            <p:nvPr/>
          </p:nvSpPr>
          <p:spPr bwMode="auto">
            <a:xfrm>
              <a:off x="4221" y="2336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굴림" pitchFamily="50" charset="-128"/>
                </a:rPr>
                <a:t>0</a:t>
              </a:r>
              <a:endParaRPr lang="ko-KR" altLang="en-US" sz="2400">
                <a:latin typeface="Tahoma" panose="020B0604030504040204" pitchFamily="34" charset="0"/>
                <a:ea typeface="굴림" pitchFamily="50" charset="-128"/>
              </a:endParaRPr>
            </a:p>
          </p:txBody>
        </p:sp>
        <p:sp>
          <p:nvSpPr>
            <p:cNvPr id="36010" name="Rectangle 69"/>
            <p:cNvSpPr>
              <a:spLocks noChangeArrowheads="1"/>
            </p:cNvSpPr>
            <p:nvPr/>
          </p:nvSpPr>
          <p:spPr bwMode="auto">
            <a:xfrm>
              <a:off x="4221" y="2235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굴림" pitchFamily="50" charset="-128"/>
                </a:rPr>
                <a:t>1</a:t>
              </a:r>
              <a:endParaRPr lang="ko-KR" altLang="en-US" sz="2400">
                <a:latin typeface="Tahoma" panose="020B0604030504040204" pitchFamily="34" charset="0"/>
                <a:ea typeface="굴림" pitchFamily="50" charset="-128"/>
              </a:endParaRPr>
            </a:p>
          </p:txBody>
        </p:sp>
        <p:sp>
          <p:nvSpPr>
            <p:cNvPr id="36011" name="Rectangle 70"/>
            <p:cNvSpPr>
              <a:spLocks noChangeArrowheads="1"/>
            </p:cNvSpPr>
            <p:nvPr/>
          </p:nvSpPr>
          <p:spPr bwMode="auto">
            <a:xfrm>
              <a:off x="4221" y="2133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굴림" pitchFamily="50" charset="-128"/>
                </a:rPr>
                <a:t>2</a:t>
              </a:r>
              <a:endParaRPr lang="ko-KR" altLang="en-US" sz="2400">
                <a:latin typeface="Tahoma" panose="020B0604030504040204" pitchFamily="34" charset="0"/>
                <a:ea typeface="굴림" pitchFamily="50" charset="-128"/>
              </a:endParaRPr>
            </a:p>
          </p:txBody>
        </p:sp>
        <p:sp>
          <p:nvSpPr>
            <p:cNvPr id="36012" name="Rectangle 71"/>
            <p:cNvSpPr>
              <a:spLocks noChangeArrowheads="1"/>
            </p:cNvSpPr>
            <p:nvPr/>
          </p:nvSpPr>
          <p:spPr bwMode="auto">
            <a:xfrm>
              <a:off x="4221" y="2032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굴림" pitchFamily="50" charset="-128"/>
                </a:rPr>
                <a:t>3</a:t>
              </a:r>
              <a:endParaRPr lang="ko-KR" altLang="en-US" sz="2400">
                <a:latin typeface="Tahoma" panose="020B0604030504040204" pitchFamily="34" charset="0"/>
                <a:ea typeface="굴림" pitchFamily="50" charset="-128"/>
              </a:endParaRPr>
            </a:p>
          </p:txBody>
        </p:sp>
        <p:sp>
          <p:nvSpPr>
            <p:cNvPr id="36013" name="Rectangle 72"/>
            <p:cNvSpPr>
              <a:spLocks noChangeArrowheads="1"/>
            </p:cNvSpPr>
            <p:nvPr/>
          </p:nvSpPr>
          <p:spPr bwMode="auto">
            <a:xfrm>
              <a:off x="4221" y="1930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굴림" pitchFamily="50" charset="-128"/>
                </a:rPr>
                <a:t>4</a:t>
              </a:r>
              <a:endParaRPr lang="ko-KR" altLang="en-US" sz="2400">
                <a:latin typeface="Tahoma" panose="020B0604030504040204" pitchFamily="34" charset="0"/>
                <a:ea typeface="굴림" pitchFamily="50" charset="-128"/>
              </a:endParaRPr>
            </a:p>
          </p:txBody>
        </p:sp>
        <p:sp>
          <p:nvSpPr>
            <p:cNvPr id="36014" name="Rectangle 73"/>
            <p:cNvSpPr>
              <a:spLocks noChangeArrowheads="1"/>
            </p:cNvSpPr>
            <p:nvPr/>
          </p:nvSpPr>
          <p:spPr bwMode="auto">
            <a:xfrm>
              <a:off x="4221" y="1828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굴림" pitchFamily="50" charset="-128"/>
                </a:rPr>
                <a:t>5</a:t>
              </a:r>
              <a:endParaRPr lang="ko-KR" altLang="en-US" sz="2400">
                <a:latin typeface="Tahoma" panose="020B0604030504040204" pitchFamily="34" charset="0"/>
                <a:ea typeface="굴림" pitchFamily="50" charset="-128"/>
              </a:endParaRPr>
            </a:p>
          </p:txBody>
        </p:sp>
        <p:sp>
          <p:nvSpPr>
            <p:cNvPr id="36015" name="Rectangle 74"/>
            <p:cNvSpPr>
              <a:spLocks noChangeArrowheads="1"/>
            </p:cNvSpPr>
            <p:nvPr/>
          </p:nvSpPr>
          <p:spPr bwMode="auto">
            <a:xfrm>
              <a:off x="4221" y="1731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굴림" pitchFamily="50" charset="-128"/>
                </a:rPr>
                <a:t>6</a:t>
              </a:r>
              <a:endParaRPr lang="ko-KR" altLang="en-US" sz="2400">
                <a:latin typeface="Tahoma" panose="020B0604030504040204" pitchFamily="34" charset="0"/>
                <a:ea typeface="굴림" pitchFamily="50" charset="-128"/>
              </a:endParaRPr>
            </a:p>
          </p:txBody>
        </p:sp>
        <p:sp>
          <p:nvSpPr>
            <p:cNvPr id="36016" name="Rectangle 75"/>
            <p:cNvSpPr>
              <a:spLocks noChangeArrowheads="1"/>
            </p:cNvSpPr>
            <p:nvPr/>
          </p:nvSpPr>
          <p:spPr bwMode="auto">
            <a:xfrm>
              <a:off x="4221" y="1629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굴림" pitchFamily="50" charset="-128"/>
                </a:rPr>
                <a:t>7</a:t>
              </a:r>
              <a:endParaRPr lang="ko-KR" altLang="en-US" sz="2400">
                <a:latin typeface="Tahoma" panose="020B0604030504040204" pitchFamily="34" charset="0"/>
                <a:ea typeface="굴림" pitchFamily="50" charset="-128"/>
              </a:endParaRPr>
            </a:p>
          </p:txBody>
        </p:sp>
        <p:sp>
          <p:nvSpPr>
            <p:cNvPr id="36017" name="Rectangle 76"/>
            <p:cNvSpPr>
              <a:spLocks noChangeArrowheads="1"/>
            </p:cNvSpPr>
            <p:nvPr/>
          </p:nvSpPr>
          <p:spPr bwMode="auto">
            <a:xfrm>
              <a:off x="4221" y="1528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굴림" pitchFamily="50" charset="-128"/>
                </a:rPr>
                <a:t>8</a:t>
              </a:r>
              <a:endParaRPr lang="ko-KR" altLang="en-US" sz="2400">
                <a:latin typeface="Tahoma" panose="020B0604030504040204" pitchFamily="34" charset="0"/>
                <a:ea typeface="굴림" pitchFamily="50" charset="-128"/>
              </a:endParaRPr>
            </a:p>
          </p:txBody>
        </p:sp>
        <p:sp>
          <p:nvSpPr>
            <p:cNvPr id="36018" name="Rectangle 77"/>
            <p:cNvSpPr>
              <a:spLocks noChangeArrowheads="1"/>
            </p:cNvSpPr>
            <p:nvPr/>
          </p:nvSpPr>
          <p:spPr bwMode="auto">
            <a:xfrm>
              <a:off x="4221" y="1426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굴림" pitchFamily="50" charset="-128"/>
                </a:rPr>
                <a:t>9</a:t>
              </a:r>
              <a:endParaRPr lang="ko-KR" altLang="en-US" sz="2400">
                <a:latin typeface="Tahoma" panose="020B0604030504040204" pitchFamily="34" charset="0"/>
                <a:ea typeface="굴림" pitchFamily="50" charset="-128"/>
              </a:endParaRPr>
            </a:p>
          </p:txBody>
        </p:sp>
        <p:sp>
          <p:nvSpPr>
            <p:cNvPr id="36019" name="Rectangle 78"/>
            <p:cNvSpPr>
              <a:spLocks noChangeArrowheads="1"/>
            </p:cNvSpPr>
            <p:nvPr/>
          </p:nvSpPr>
          <p:spPr bwMode="auto">
            <a:xfrm>
              <a:off x="4197" y="1324"/>
              <a:ext cx="7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굴림" pitchFamily="50" charset="-128"/>
                </a:rPr>
                <a:t>10</a:t>
              </a:r>
              <a:endParaRPr lang="ko-KR" altLang="en-US" sz="2400">
                <a:latin typeface="Tahoma" panose="020B0604030504040204" pitchFamily="34" charset="0"/>
                <a:ea typeface="굴림" pitchFamily="50" charset="-128"/>
              </a:endParaRPr>
            </a:p>
          </p:txBody>
        </p:sp>
        <p:sp>
          <p:nvSpPr>
            <p:cNvPr id="36020" name="Rectangle 79"/>
            <p:cNvSpPr>
              <a:spLocks noChangeArrowheads="1"/>
            </p:cNvSpPr>
            <p:nvPr/>
          </p:nvSpPr>
          <p:spPr bwMode="auto">
            <a:xfrm>
              <a:off x="4266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굴림" pitchFamily="50" charset="-128"/>
                </a:rPr>
                <a:t>0</a:t>
              </a:r>
              <a:endParaRPr lang="ko-KR" altLang="en-US" sz="2400">
                <a:latin typeface="Tahoma" panose="020B0604030504040204" pitchFamily="34" charset="0"/>
                <a:ea typeface="굴림" pitchFamily="50" charset="-128"/>
              </a:endParaRPr>
            </a:p>
          </p:txBody>
        </p:sp>
        <p:sp>
          <p:nvSpPr>
            <p:cNvPr id="36021" name="Rectangle 80"/>
            <p:cNvSpPr>
              <a:spLocks noChangeArrowheads="1"/>
            </p:cNvSpPr>
            <p:nvPr/>
          </p:nvSpPr>
          <p:spPr bwMode="auto">
            <a:xfrm>
              <a:off x="4387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굴림" pitchFamily="50" charset="-128"/>
                </a:rPr>
                <a:t>1</a:t>
              </a:r>
              <a:endParaRPr lang="ko-KR" altLang="en-US" sz="2400">
                <a:latin typeface="Tahoma" panose="020B0604030504040204" pitchFamily="34" charset="0"/>
                <a:ea typeface="굴림" pitchFamily="50" charset="-128"/>
              </a:endParaRPr>
            </a:p>
          </p:txBody>
        </p:sp>
        <p:sp>
          <p:nvSpPr>
            <p:cNvPr id="36022" name="Rectangle 81"/>
            <p:cNvSpPr>
              <a:spLocks noChangeArrowheads="1"/>
            </p:cNvSpPr>
            <p:nvPr/>
          </p:nvSpPr>
          <p:spPr bwMode="auto">
            <a:xfrm>
              <a:off x="4504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굴림" pitchFamily="50" charset="-128"/>
                </a:rPr>
                <a:t>2</a:t>
              </a:r>
              <a:endParaRPr lang="ko-KR" altLang="en-US" sz="2400">
                <a:latin typeface="Tahoma" panose="020B0604030504040204" pitchFamily="34" charset="0"/>
                <a:ea typeface="굴림" pitchFamily="50" charset="-128"/>
              </a:endParaRPr>
            </a:p>
          </p:txBody>
        </p:sp>
        <p:sp>
          <p:nvSpPr>
            <p:cNvPr id="36023" name="Rectangle 82"/>
            <p:cNvSpPr>
              <a:spLocks noChangeArrowheads="1"/>
            </p:cNvSpPr>
            <p:nvPr/>
          </p:nvSpPr>
          <p:spPr bwMode="auto">
            <a:xfrm>
              <a:off x="4626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굴림" pitchFamily="50" charset="-128"/>
                </a:rPr>
                <a:t>3</a:t>
              </a:r>
              <a:endParaRPr lang="ko-KR" altLang="en-US" sz="2400">
                <a:latin typeface="Tahoma" panose="020B0604030504040204" pitchFamily="34" charset="0"/>
                <a:ea typeface="굴림" pitchFamily="50" charset="-128"/>
              </a:endParaRPr>
            </a:p>
          </p:txBody>
        </p:sp>
        <p:sp>
          <p:nvSpPr>
            <p:cNvPr id="36024" name="Rectangle 83"/>
            <p:cNvSpPr>
              <a:spLocks noChangeArrowheads="1"/>
            </p:cNvSpPr>
            <p:nvPr/>
          </p:nvSpPr>
          <p:spPr bwMode="auto">
            <a:xfrm>
              <a:off x="4747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굴림" pitchFamily="50" charset="-128"/>
                </a:rPr>
                <a:t>4</a:t>
              </a:r>
              <a:endParaRPr lang="ko-KR" altLang="en-US" sz="2400">
                <a:latin typeface="Tahoma" panose="020B0604030504040204" pitchFamily="34" charset="0"/>
                <a:ea typeface="굴림" pitchFamily="50" charset="-128"/>
              </a:endParaRPr>
            </a:p>
          </p:txBody>
        </p:sp>
        <p:sp>
          <p:nvSpPr>
            <p:cNvPr id="36025" name="Rectangle 84"/>
            <p:cNvSpPr>
              <a:spLocks noChangeArrowheads="1"/>
            </p:cNvSpPr>
            <p:nvPr/>
          </p:nvSpPr>
          <p:spPr bwMode="auto">
            <a:xfrm>
              <a:off x="4868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굴림" pitchFamily="50" charset="-128"/>
                </a:rPr>
                <a:t>5</a:t>
              </a:r>
              <a:endParaRPr lang="ko-KR" altLang="en-US" sz="2400">
                <a:latin typeface="Tahoma" panose="020B0604030504040204" pitchFamily="34" charset="0"/>
                <a:ea typeface="굴림" pitchFamily="50" charset="-128"/>
              </a:endParaRPr>
            </a:p>
          </p:txBody>
        </p:sp>
        <p:sp>
          <p:nvSpPr>
            <p:cNvPr id="36026" name="Rectangle 85"/>
            <p:cNvSpPr>
              <a:spLocks noChangeArrowheads="1"/>
            </p:cNvSpPr>
            <p:nvPr/>
          </p:nvSpPr>
          <p:spPr bwMode="auto">
            <a:xfrm>
              <a:off x="4986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굴림" pitchFamily="50" charset="-128"/>
                </a:rPr>
                <a:t>6</a:t>
              </a:r>
              <a:endParaRPr lang="ko-KR" altLang="en-US" sz="2400">
                <a:latin typeface="Tahoma" panose="020B0604030504040204" pitchFamily="34" charset="0"/>
                <a:ea typeface="굴림" pitchFamily="50" charset="-128"/>
              </a:endParaRPr>
            </a:p>
          </p:txBody>
        </p:sp>
        <p:sp>
          <p:nvSpPr>
            <p:cNvPr id="36027" name="Rectangle 86"/>
            <p:cNvSpPr>
              <a:spLocks noChangeArrowheads="1"/>
            </p:cNvSpPr>
            <p:nvPr/>
          </p:nvSpPr>
          <p:spPr bwMode="auto">
            <a:xfrm>
              <a:off x="5107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굴림" pitchFamily="50" charset="-128"/>
                </a:rPr>
                <a:t>7</a:t>
              </a:r>
              <a:endParaRPr lang="ko-KR" altLang="en-US" sz="2400">
                <a:latin typeface="Tahoma" panose="020B0604030504040204" pitchFamily="34" charset="0"/>
                <a:ea typeface="굴림" pitchFamily="50" charset="-128"/>
              </a:endParaRPr>
            </a:p>
          </p:txBody>
        </p:sp>
        <p:sp>
          <p:nvSpPr>
            <p:cNvPr id="36028" name="Rectangle 87"/>
            <p:cNvSpPr>
              <a:spLocks noChangeArrowheads="1"/>
            </p:cNvSpPr>
            <p:nvPr/>
          </p:nvSpPr>
          <p:spPr bwMode="auto">
            <a:xfrm>
              <a:off x="5228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굴림" pitchFamily="50" charset="-128"/>
                </a:rPr>
                <a:t>8</a:t>
              </a:r>
              <a:endParaRPr lang="ko-KR" altLang="en-US" sz="2400">
                <a:latin typeface="Tahoma" panose="020B0604030504040204" pitchFamily="34" charset="0"/>
                <a:ea typeface="굴림" pitchFamily="50" charset="-128"/>
              </a:endParaRPr>
            </a:p>
          </p:txBody>
        </p:sp>
        <p:sp>
          <p:nvSpPr>
            <p:cNvPr id="36029" name="Rectangle 88"/>
            <p:cNvSpPr>
              <a:spLocks noChangeArrowheads="1"/>
            </p:cNvSpPr>
            <p:nvPr/>
          </p:nvSpPr>
          <p:spPr bwMode="auto">
            <a:xfrm>
              <a:off x="5346" y="2404"/>
              <a:ext cx="4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굴림" pitchFamily="50" charset="-128"/>
                </a:rPr>
                <a:t>9</a:t>
              </a:r>
              <a:endParaRPr lang="ko-KR" altLang="en-US" sz="2400">
                <a:latin typeface="Tahoma" panose="020B0604030504040204" pitchFamily="34" charset="0"/>
                <a:ea typeface="굴림" pitchFamily="50" charset="-128"/>
              </a:endParaRPr>
            </a:p>
          </p:txBody>
        </p:sp>
        <p:sp>
          <p:nvSpPr>
            <p:cNvPr id="36030" name="Rectangle 89"/>
            <p:cNvSpPr>
              <a:spLocks noChangeArrowheads="1"/>
            </p:cNvSpPr>
            <p:nvPr/>
          </p:nvSpPr>
          <p:spPr bwMode="auto">
            <a:xfrm>
              <a:off x="5455" y="2404"/>
              <a:ext cx="7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600">
                  <a:solidFill>
                    <a:srgbClr val="000000"/>
                  </a:solidFill>
                  <a:latin typeface="Arial" panose="020B0604020202020204" pitchFamily="34" charset="0"/>
                  <a:ea typeface="굴림" pitchFamily="50" charset="-128"/>
                </a:rPr>
                <a:t>10</a:t>
              </a:r>
              <a:endParaRPr lang="ko-KR" altLang="en-US" sz="2400">
                <a:latin typeface="Tahoma" panose="020B0604030504040204" pitchFamily="34" charset="0"/>
                <a:ea typeface="굴림" pitchFamily="50" charset="-128"/>
              </a:endParaRPr>
            </a:p>
          </p:txBody>
        </p:sp>
        <p:sp>
          <p:nvSpPr>
            <p:cNvPr id="36031" name="Rectangle 90"/>
            <p:cNvSpPr>
              <a:spLocks noChangeArrowheads="1"/>
            </p:cNvSpPr>
            <p:nvPr/>
          </p:nvSpPr>
          <p:spPr bwMode="auto">
            <a:xfrm>
              <a:off x="4144" y="1265"/>
              <a:ext cx="1400" cy="125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6032" name="Freeform 91"/>
            <p:cNvSpPr>
              <a:spLocks/>
            </p:cNvSpPr>
            <p:nvPr/>
          </p:nvSpPr>
          <p:spPr bwMode="auto">
            <a:xfrm>
              <a:off x="4426" y="1447"/>
              <a:ext cx="573" cy="873"/>
            </a:xfrm>
            <a:custGeom>
              <a:avLst/>
              <a:gdLst>
                <a:gd name="T0" fmla="*/ 1 w 852"/>
                <a:gd name="T1" fmla="*/ 1 h 1260"/>
                <a:gd name="T2" fmla="*/ 1 w 852"/>
                <a:gd name="T3" fmla="*/ 1 h 1260"/>
                <a:gd name="T4" fmla="*/ 1 w 852"/>
                <a:gd name="T5" fmla="*/ 1 h 1260"/>
                <a:gd name="T6" fmla="*/ 1 w 852"/>
                <a:gd name="T7" fmla="*/ 1 h 1260"/>
                <a:gd name="T8" fmla="*/ 0 w 852"/>
                <a:gd name="T9" fmla="*/ 1 h 1260"/>
                <a:gd name="T10" fmla="*/ 1 w 852"/>
                <a:gd name="T11" fmla="*/ 1 h 1260"/>
                <a:gd name="T12" fmla="*/ 1 w 852"/>
                <a:gd name="T13" fmla="*/ 1 h 1260"/>
                <a:gd name="T14" fmla="*/ 1 w 852"/>
                <a:gd name="T15" fmla="*/ 1 h 1260"/>
                <a:gd name="T16" fmla="*/ 1 w 852"/>
                <a:gd name="T17" fmla="*/ 1 h 1260"/>
                <a:gd name="T18" fmla="*/ 1 w 852"/>
                <a:gd name="T19" fmla="*/ 1 h 1260"/>
                <a:gd name="T20" fmla="*/ 1 w 852"/>
                <a:gd name="T21" fmla="*/ 1 h 1260"/>
                <a:gd name="T22" fmla="*/ 1 w 852"/>
                <a:gd name="T23" fmla="*/ 1 h 1260"/>
                <a:gd name="T24" fmla="*/ 1 w 852"/>
                <a:gd name="T25" fmla="*/ 1 h 1260"/>
                <a:gd name="T26" fmla="*/ 1 w 852"/>
                <a:gd name="T27" fmla="*/ 1 h 1260"/>
                <a:gd name="T28" fmla="*/ 1 w 852"/>
                <a:gd name="T29" fmla="*/ 1 h 1260"/>
                <a:gd name="T30" fmla="*/ 1 w 852"/>
                <a:gd name="T31" fmla="*/ 1 h 1260"/>
                <a:gd name="T32" fmla="*/ 1 w 852"/>
                <a:gd name="T33" fmla="*/ 1 h 1260"/>
                <a:gd name="T34" fmla="*/ 1 w 852"/>
                <a:gd name="T35" fmla="*/ 1 h 1260"/>
                <a:gd name="T36" fmla="*/ 1 w 852"/>
                <a:gd name="T37" fmla="*/ 1 h 1260"/>
                <a:gd name="T38" fmla="*/ 1 w 852"/>
                <a:gd name="T39" fmla="*/ 1 h 1260"/>
                <a:gd name="T40" fmla="*/ 1 w 852"/>
                <a:gd name="T41" fmla="*/ 1 h 126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52"/>
                <a:gd name="T64" fmla="*/ 0 h 1260"/>
                <a:gd name="T65" fmla="*/ 852 w 852"/>
                <a:gd name="T66" fmla="*/ 1260 h 126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52" h="1260">
                  <a:moveTo>
                    <a:pt x="518" y="280"/>
                  </a:moveTo>
                  <a:cubicBezTo>
                    <a:pt x="509" y="187"/>
                    <a:pt x="497" y="69"/>
                    <a:pt x="392" y="36"/>
                  </a:cubicBezTo>
                  <a:cubicBezTo>
                    <a:pt x="339" y="0"/>
                    <a:pt x="309" y="15"/>
                    <a:pt x="237" y="21"/>
                  </a:cubicBezTo>
                  <a:cubicBezTo>
                    <a:pt x="194" y="31"/>
                    <a:pt x="168" y="45"/>
                    <a:pt x="133" y="73"/>
                  </a:cubicBezTo>
                  <a:cubicBezTo>
                    <a:pt x="84" y="168"/>
                    <a:pt x="20" y="262"/>
                    <a:pt x="0" y="369"/>
                  </a:cubicBezTo>
                  <a:cubicBezTo>
                    <a:pt x="5" y="481"/>
                    <a:pt x="3" y="584"/>
                    <a:pt x="44" y="688"/>
                  </a:cubicBezTo>
                  <a:cubicBezTo>
                    <a:pt x="78" y="870"/>
                    <a:pt x="173" y="1057"/>
                    <a:pt x="362" y="1117"/>
                  </a:cubicBezTo>
                  <a:cubicBezTo>
                    <a:pt x="415" y="1152"/>
                    <a:pt x="347" y="1112"/>
                    <a:pt x="429" y="1139"/>
                  </a:cubicBezTo>
                  <a:cubicBezTo>
                    <a:pt x="437" y="1142"/>
                    <a:pt x="443" y="1150"/>
                    <a:pt x="451" y="1154"/>
                  </a:cubicBezTo>
                  <a:cubicBezTo>
                    <a:pt x="473" y="1165"/>
                    <a:pt x="501" y="1168"/>
                    <a:pt x="525" y="1176"/>
                  </a:cubicBezTo>
                  <a:cubicBezTo>
                    <a:pt x="562" y="1201"/>
                    <a:pt x="581" y="1218"/>
                    <a:pt x="622" y="1228"/>
                  </a:cubicBezTo>
                  <a:cubicBezTo>
                    <a:pt x="684" y="1260"/>
                    <a:pt x="714" y="1249"/>
                    <a:pt x="792" y="1243"/>
                  </a:cubicBezTo>
                  <a:cubicBezTo>
                    <a:pt x="852" y="1183"/>
                    <a:pt x="819" y="1088"/>
                    <a:pt x="785" y="1021"/>
                  </a:cubicBezTo>
                  <a:cubicBezTo>
                    <a:pt x="770" y="992"/>
                    <a:pt x="773" y="979"/>
                    <a:pt x="748" y="954"/>
                  </a:cubicBezTo>
                  <a:cubicBezTo>
                    <a:pt x="735" y="917"/>
                    <a:pt x="711" y="888"/>
                    <a:pt x="688" y="858"/>
                  </a:cubicBezTo>
                  <a:cubicBezTo>
                    <a:pt x="676" y="821"/>
                    <a:pt x="643" y="795"/>
                    <a:pt x="622" y="762"/>
                  </a:cubicBezTo>
                  <a:cubicBezTo>
                    <a:pt x="616" y="753"/>
                    <a:pt x="613" y="742"/>
                    <a:pt x="607" y="732"/>
                  </a:cubicBezTo>
                  <a:cubicBezTo>
                    <a:pt x="603" y="724"/>
                    <a:pt x="597" y="717"/>
                    <a:pt x="592" y="710"/>
                  </a:cubicBezTo>
                  <a:cubicBezTo>
                    <a:pt x="580" y="671"/>
                    <a:pt x="589" y="694"/>
                    <a:pt x="555" y="643"/>
                  </a:cubicBezTo>
                  <a:cubicBezTo>
                    <a:pt x="550" y="636"/>
                    <a:pt x="540" y="621"/>
                    <a:pt x="540" y="621"/>
                  </a:cubicBezTo>
                  <a:cubicBezTo>
                    <a:pt x="519" y="510"/>
                    <a:pt x="518" y="392"/>
                    <a:pt x="518" y="28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033" name="Freeform 92"/>
            <p:cNvSpPr>
              <a:spLocks/>
            </p:cNvSpPr>
            <p:nvPr/>
          </p:nvSpPr>
          <p:spPr bwMode="auto">
            <a:xfrm>
              <a:off x="4846" y="1713"/>
              <a:ext cx="516" cy="436"/>
            </a:xfrm>
            <a:custGeom>
              <a:avLst/>
              <a:gdLst>
                <a:gd name="T0" fmla="*/ 1 w 768"/>
                <a:gd name="T1" fmla="*/ 1 h 630"/>
                <a:gd name="T2" fmla="*/ 1 w 768"/>
                <a:gd name="T3" fmla="*/ 1 h 630"/>
                <a:gd name="T4" fmla="*/ 1 w 768"/>
                <a:gd name="T5" fmla="*/ 1 h 630"/>
                <a:gd name="T6" fmla="*/ 1 w 768"/>
                <a:gd name="T7" fmla="*/ 1 h 630"/>
                <a:gd name="T8" fmla="*/ 1 w 768"/>
                <a:gd name="T9" fmla="*/ 1 h 630"/>
                <a:gd name="T10" fmla="*/ 1 w 768"/>
                <a:gd name="T11" fmla="*/ 1 h 630"/>
                <a:gd name="T12" fmla="*/ 1 w 768"/>
                <a:gd name="T13" fmla="*/ 1 h 630"/>
                <a:gd name="T14" fmla="*/ 1 w 768"/>
                <a:gd name="T15" fmla="*/ 1 h 630"/>
                <a:gd name="T16" fmla="*/ 1 w 768"/>
                <a:gd name="T17" fmla="*/ 1 h 630"/>
                <a:gd name="T18" fmla="*/ 1 w 768"/>
                <a:gd name="T19" fmla="*/ 1 h 630"/>
                <a:gd name="T20" fmla="*/ 1 w 768"/>
                <a:gd name="T21" fmla="*/ 1 h 630"/>
                <a:gd name="T22" fmla="*/ 1 w 768"/>
                <a:gd name="T23" fmla="*/ 1 h 630"/>
                <a:gd name="T24" fmla="*/ 1 w 768"/>
                <a:gd name="T25" fmla="*/ 1 h 630"/>
                <a:gd name="T26" fmla="*/ 1 w 768"/>
                <a:gd name="T27" fmla="*/ 1 h 630"/>
                <a:gd name="T28" fmla="*/ 1 w 768"/>
                <a:gd name="T29" fmla="*/ 1 h 630"/>
                <a:gd name="T30" fmla="*/ 1 w 768"/>
                <a:gd name="T31" fmla="*/ 1 h 630"/>
                <a:gd name="T32" fmla="*/ 1 w 768"/>
                <a:gd name="T33" fmla="*/ 1 h 630"/>
                <a:gd name="T34" fmla="*/ 1 w 768"/>
                <a:gd name="T35" fmla="*/ 1 h 630"/>
                <a:gd name="T36" fmla="*/ 1 w 768"/>
                <a:gd name="T37" fmla="*/ 1 h 630"/>
                <a:gd name="T38" fmla="*/ 1 w 768"/>
                <a:gd name="T39" fmla="*/ 0 h 630"/>
                <a:gd name="T40" fmla="*/ 1 w 768"/>
                <a:gd name="T41" fmla="*/ 1 h 630"/>
                <a:gd name="T42" fmla="*/ 1 w 768"/>
                <a:gd name="T43" fmla="*/ 1 h 63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768"/>
                <a:gd name="T67" fmla="*/ 0 h 630"/>
                <a:gd name="T68" fmla="*/ 768 w 768"/>
                <a:gd name="T69" fmla="*/ 630 h 63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768" h="630">
                  <a:moveTo>
                    <a:pt x="183" y="67"/>
                  </a:moveTo>
                  <a:cubicBezTo>
                    <a:pt x="146" y="41"/>
                    <a:pt x="112" y="61"/>
                    <a:pt x="72" y="74"/>
                  </a:cubicBezTo>
                  <a:cubicBezTo>
                    <a:pt x="13" y="114"/>
                    <a:pt x="28" y="107"/>
                    <a:pt x="5" y="170"/>
                  </a:cubicBezTo>
                  <a:cubicBezTo>
                    <a:pt x="8" y="217"/>
                    <a:pt x="0" y="266"/>
                    <a:pt x="13" y="311"/>
                  </a:cubicBezTo>
                  <a:cubicBezTo>
                    <a:pt x="19" y="331"/>
                    <a:pt x="45" y="339"/>
                    <a:pt x="57" y="356"/>
                  </a:cubicBezTo>
                  <a:cubicBezTo>
                    <a:pt x="92" y="407"/>
                    <a:pt x="72" y="390"/>
                    <a:pt x="109" y="415"/>
                  </a:cubicBezTo>
                  <a:cubicBezTo>
                    <a:pt x="145" y="467"/>
                    <a:pt x="187" y="508"/>
                    <a:pt x="235" y="548"/>
                  </a:cubicBezTo>
                  <a:cubicBezTo>
                    <a:pt x="243" y="555"/>
                    <a:pt x="248" y="565"/>
                    <a:pt x="257" y="570"/>
                  </a:cubicBezTo>
                  <a:cubicBezTo>
                    <a:pt x="283" y="584"/>
                    <a:pt x="305" y="583"/>
                    <a:pt x="331" y="593"/>
                  </a:cubicBezTo>
                  <a:cubicBezTo>
                    <a:pt x="371" y="608"/>
                    <a:pt x="408" y="621"/>
                    <a:pt x="450" y="630"/>
                  </a:cubicBezTo>
                  <a:cubicBezTo>
                    <a:pt x="498" y="625"/>
                    <a:pt x="551" y="623"/>
                    <a:pt x="598" y="607"/>
                  </a:cubicBezTo>
                  <a:cubicBezTo>
                    <a:pt x="618" y="600"/>
                    <a:pt x="657" y="585"/>
                    <a:pt x="657" y="585"/>
                  </a:cubicBezTo>
                  <a:cubicBezTo>
                    <a:pt x="675" y="536"/>
                    <a:pt x="651" y="594"/>
                    <a:pt x="687" y="533"/>
                  </a:cubicBezTo>
                  <a:cubicBezTo>
                    <a:pt x="698" y="514"/>
                    <a:pt x="717" y="474"/>
                    <a:pt x="717" y="474"/>
                  </a:cubicBezTo>
                  <a:cubicBezTo>
                    <a:pt x="719" y="462"/>
                    <a:pt x="720" y="449"/>
                    <a:pt x="724" y="437"/>
                  </a:cubicBezTo>
                  <a:cubicBezTo>
                    <a:pt x="727" y="429"/>
                    <a:pt x="736" y="423"/>
                    <a:pt x="739" y="415"/>
                  </a:cubicBezTo>
                  <a:cubicBezTo>
                    <a:pt x="750" y="382"/>
                    <a:pt x="760" y="332"/>
                    <a:pt x="768" y="296"/>
                  </a:cubicBezTo>
                  <a:cubicBezTo>
                    <a:pt x="766" y="257"/>
                    <a:pt x="766" y="217"/>
                    <a:pt x="761" y="178"/>
                  </a:cubicBezTo>
                  <a:cubicBezTo>
                    <a:pt x="754" y="127"/>
                    <a:pt x="750" y="142"/>
                    <a:pt x="724" y="111"/>
                  </a:cubicBezTo>
                  <a:cubicBezTo>
                    <a:pt x="653" y="27"/>
                    <a:pt x="566" y="24"/>
                    <a:pt x="465" y="0"/>
                  </a:cubicBezTo>
                  <a:cubicBezTo>
                    <a:pt x="370" y="4"/>
                    <a:pt x="294" y="6"/>
                    <a:pt x="205" y="30"/>
                  </a:cubicBezTo>
                  <a:cubicBezTo>
                    <a:pt x="154" y="63"/>
                    <a:pt x="144" y="53"/>
                    <a:pt x="183" y="6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5849" name="Line 93"/>
          <p:cNvSpPr>
            <a:spLocks noChangeShapeType="1"/>
          </p:cNvSpPr>
          <p:nvPr/>
        </p:nvSpPr>
        <p:spPr bwMode="auto">
          <a:xfrm>
            <a:off x="5638800" y="2971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850" name="Group 94"/>
          <p:cNvGrpSpPr>
            <a:grpSpLocks/>
          </p:cNvGrpSpPr>
          <p:nvPr/>
        </p:nvGrpSpPr>
        <p:grpSpPr bwMode="auto">
          <a:xfrm>
            <a:off x="6629400" y="4114800"/>
            <a:ext cx="2286000" cy="2286000"/>
            <a:chOff x="3312" y="2640"/>
            <a:chExt cx="1440" cy="1440"/>
          </a:xfrm>
        </p:grpSpPr>
        <p:graphicFrame>
          <p:nvGraphicFramePr>
            <p:cNvPr id="35948" name="Object 1"/>
            <p:cNvGraphicFramePr>
              <a:graphicFrameLocks noChangeAspect="1"/>
            </p:cNvGraphicFramePr>
            <p:nvPr/>
          </p:nvGraphicFramePr>
          <p:xfrm>
            <a:off x="3312" y="2832"/>
            <a:ext cx="1440" cy="1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85" name="Worksheet" r:id="rId6" imgW="3419856" imgH="2934005" progId="Excel.Sheet.8">
                    <p:embed/>
                  </p:oleObj>
                </mc:Choice>
                <mc:Fallback>
                  <p:oleObj name="Worksheet" r:id="rId6" imgW="3419856" imgH="2934005" progId="Excel.Sheet.8">
                    <p:embed/>
                    <p:pic>
                      <p:nvPicPr>
                        <p:cNvPr id="35948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2832"/>
                          <a:ext cx="1440" cy="1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949" name="Line 96"/>
            <p:cNvSpPr>
              <a:spLocks noChangeShapeType="1"/>
            </p:cNvSpPr>
            <p:nvPr/>
          </p:nvSpPr>
          <p:spPr bwMode="auto">
            <a:xfrm>
              <a:off x="3984" y="26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51" name="Group 97"/>
          <p:cNvGrpSpPr>
            <a:grpSpLocks/>
          </p:cNvGrpSpPr>
          <p:nvPr/>
        </p:nvGrpSpPr>
        <p:grpSpPr bwMode="auto">
          <a:xfrm>
            <a:off x="3276600" y="4419600"/>
            <a:ext cx="3200400" cy="1981200"/>
            <a:chOff x="1200" y="2832"/>
            <a:chExt cx="2016" cy="1248"/>
          </a:xfrm>
        </p:grpSpPr>
        <p:grpSp>
          <p:nvGrpSpPr>
            <p:cNvPr id="35943" name="Group 98"/>
            <p:cNvGrpSpPr>
              <a:grpSpLocks/>
            </p:cNvGrpSpPr>
            <p:nvPr/>
          </p:nvGrpSpPr>
          <p:grpSpPr bwMode="auto">
            <a:xfrm>
              <a:off x="1200" y="2832"/>
              <a:ext cx="1440" cy="1248"/>
              <a:chOff x="3108" y="2256"/>
              <a:chExt cx="2148" cy="1872"/>
            </a:xfrm>
          </p:grpSpPr>
          <p:graphicFrame>
            <p:nvGraphicFramePr>
              <p:cNvPr id="35945" name="Object 0"/>
              <p:cNvGraphicFramePr>
                <a:graphicFrameLocks noChangeAspect="1"/>
              </p:cNvGraphicFramePr>
              <p:nvPr/>
            </p:nvGraphicFramePr>
            <p:xfrm>
              <a:off x="3108" y="2256"/>
              <a:ext cx="2148" cy="18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886" name="Worksheet" r:id="rId8" imgW="3410407" imgH="2924556" progId="Excel.Sheet.8">
                      <p:embed/>
                    </p:oleObj>
                  </mc:Choice>
                  <mc:Fallback>
                    <p:oleObj name="Worksheet" r:id="rId8" imgW="3410407" imgH="2924556" progId="Excel.Sheet.8">
                      <p:embed/>
                      <p:pic>
                        <p:nvPicPr>
                          <p:cNvPr id="35945" name="Object 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08" y="2256"/>
                            <a:ext cx="2148" cy="18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5946" name="Freeform 100"/>
              <p:cNvSpPr>
                <a:spLocks/>
              </p:cNvSpPr>
              <p:nvPr/>
            </p:nvSpPr>
            <p:spPr bwMode="auto">
              <a:xfrm>
                <a:off x="3638" y="2571"/>
                <a:ext cx="728" cy="896"/>
              </a:xfrm>
              <a:custGeom>
                <a:avLst/>
                <a:gdLst>
                  <a:gd name="T0" fmla="*/ 199 w 728"/>
                  <a:gd name="T1" fmla="*/ 7 h 896"/>
                  <a:gd name="T2" fmla="*/ 110 w 728"/>
                  <a:gd name="T3" fmla="*/ 96 h 896"/>
                  <a:gd name="T4" fmla="*/ 80 w 728"/>
                  <a:gd name="T5" fmla="*/ 140 h 896"/>
                  <a:gd name="T6" fmla="*/ 65 w 728"/>
                  <a:gd name="T7" fmla="*/ 162 h 896"/>
                  <a:gd name="T8" fmla="*/ 21 w 728"/>
                  <a:gd name="T9" fmla="*/ 303 h 896"/>
                  <a:gd name="T10" fmla="*/ 65 w 728"/>
                  <a:gd name="T11" fmla="*/ 703 h 896"/>
                  <a:gd name="T12" fmla="*/ 110 w 728"/>
                  <a:gd name="T13" fmla="*/ 763 h 896"/>
                  <a:gd name="T14" fmla="*/ 332 w 728"/>
                  <a:gd name="T15" fmla="*/ 896 h 896"/>
                  <a:gd name="T16" fmla="*/ 495 w 728"/>
                  <a:gd name="T17" fmla="*/ 851 h 896"/>
                  <a:gd name="T18" fmla="*/ 636 w 728"/>
                  <a:gd name="T19" fmla="*/ 711 h 896"/>
                  <a:gd name="T20" fmla="*/ 688 w 728"/>
                  <a:gd name="T21" fmla="*/ 607 h 896"/>
                  <a:gd name="T22" fmla="*/ 702 w 728"/>
                  <a:gd name="T23" fmla="*/ 563 h 896"/>
                  <a:gd name="T24" fmla="*/ 710 w 728"/>
                  <a:gd name="T25" fmla="*/ 540 h 896"/>
                  <a:gd name="T26" fmla="*/ 680 w 728"/>
                  <a:gd name="T27" fmla="*/ 296 h 896"/>
                  <a:gd name="T28" fmla="*/ 569 w 728"/>
                  <a:gd name="T29" fmla="*/ 133 h 896"/>
                  <a:gd name="T30" fmla="*/ 510 w 728"/>
                  <a:gd name="T31" fmla="*/ 88 h 896"/>
                  <a:gd name="T32" fmla="*/ 465 w 728"/>
                  <a:gd name="T33" fmla="*/ 59 h 896"/>
                  <a:gd name="T34" fmla="*/ 295 w 728"/>
                  <a:gd name="T35" fmla="*/ 0 h 896"/>
                  <a:gd name="T36" fmla="*/ 206 w 728"/>
                  <a:gd name="T37" fmla="*/ 7 h 896"/>
                  <a:gd name="T38" fmla="*/ 184 w 728"/>
                  <a:gd name="T39" fmla="*/ 14 h 896"/>
                  <a:gd name="T40" fmla="*/ 199 w 728"/>
                  <a:gd name="T41" fmla="*/ 7 h 8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728"/>
                  <a:gd name="T64" fmla="*/ 0 h 896"/>
                  <a:gd name="T65" fmla="*/ 728 w 728"/>
                  <a:gd name="T66" fmla="*/ 896 h 89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728" h="896">
                    <a:moveTo>
                      <a:pt x="199" y="7"/>
                    </a:moveTo>
                    <a:cubicBezTo>
                      <a:pt x="148" y="19"/>
                      <a:pt x="135" y="54"/>
                      <a:pt x="110" y="96"/>
                    </a:cubicBezTo>
                    <a:cubicBezTo>
                      <a:pt x="101" y="111"/>
                      <a:pt x="90" y="125"/>
                      <a:pt x="80" y="140"/>
                    </a:cubicBezTo>
                    <a:cubicBezTo>
                      <a:pt x="75" y="147"/>
                      <a:pt x="65" y="162"/>
                      <a:pt x="65" y="162"/>
                    </a:cubicBezTo>
                    <a:cubicBezTo>
                      <a:pt x="50" y="210"/>
                      <a:pt x="33" y="254"/>
                      <a:pt x="21" y="303"/>
                    </a:cubicBezTo>
                    <a:cubicBezTo>
                      <a:pt x="4" y="446"/>
                      <a:pt x="0" y="574"/>
                      <a:pt x="65" y="703"/>
                    </a:cubicBezTo>
                    <a:cubicBezTo>
                      <a:pt x="79" y="731"/>
                      <a:pt x="83" y="744"/>
                      <a:pt x="110" y="763"/>
                    </a:cubicBezTo>
                    <a:cubicBezTo>
                      <a:pt x="159" y="835"/>
                      <a:pt x="250" y="874"/>
                      <a:pt x="332" y="896"/>
                    </a:cubicBezTo>
                    <a:cubicBezTo>
                      <a:pt x="394" y="889"/>
                      <a:pt x="441" y="878"/>
                      <a:pt x="495" y="851"/>
                    </a:cubicBezTo>
                    <a:cubicBezTo>
                      <a:pt x="537" y="789"/>
                      <a:pt x="571" y="751"/>
                      <a:pt x="636" y="711"/>
                    </a:cubicBezTo>
                    <a:cubicBezTo>
                      <a:pt x="660" y="674"/>
                      <a:pt x="672" y="647"/>
                      <a:pt x="688" y="607"/>
                    </a:cubicBezTo>
                    <a:cubicBezTo>
                      <a:pt x="694" y="593"/>
                      <a:pt x="697" y="578"/>
                      <a:pt x="702" y="563"/>
                    </a:cubicBezTo>
                    <a:cubicBezTo>
                      <a:pt x="705" y="555"/>
                      <a:pt x="710" y="540"/>
                      <a:pt x="710" y="540"/>
                    </a:cubicBezTo>
                    <a:cubicBezTo>
                      <a:pt x="720" y="459"/>
                      <a:pt x="728" y="366"/>
                      <a:pt x="680" y="296"/>
                    </a:cubicBezTo>
                    <a:cubicBezTo>
                      <a:pt x="659" y="231"/>
                      <a:pt x="621" y="176"/>
                      <a:pt x="569" y="133"/>
                    </a:cubicBezTo>
                    <a:cubicBezTo>
                      <a:pt x="550" y="117"/>
                      <a:pt x="530" y="103"/>
                      <a:pt x="510" y="88"/>
                    </a:cubicBezTo>
                    <a:cubicBezTo>
                      <a:pt x="496" y="77"/>
                      <a:pt x="465" y="59"/>
                      <a:pt x="465" y="59"/>
                    </a:cubicBezTo>
                    <a:cubicBezTo>
                      <a:pt x="428" y="0"/>
                      <a:pt x="358" y="5"/>
                      <a:pt x="295" y="0"/>
                    </a:cubicBezTo>
                    <a:cubicBezTo>
                      <a:pt x="265" y="2"/>
                      <a:pt x="236" y="3"/>
                      <a:pt x="206" y="7"/>
                    </a:cubicBezTo>
                    <a:cubicBezTo>
                      <a:pt x="198" y="8"/>
                      <a:pt x="192" y="14"/>
                      <a:pt x="184" y="14"/>
                    </a:cubicBezTo>
                    <a:cubicBezTo>
                      <a:pt x="178" y="14"/>
                      <a:pt x="194" y="9"/>
                      <a:pt x="199" y="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947" name="Freeform 101"/>
              <p:cNvSpPr>
                <a:spLocks/>
              </p:cNvSpPr>
              <p:nvPr/>
            </p:nvSpPr>
            <p:spPr bwMode="auto">
              <a:xfrm>
                <a:off x="4090" y="2934"/>
                <a:ext cx="802" cy="889"/>
              </a:xfrm>
              <a:custGeom>
                <a:avLst/>
                <a:gdLst>
                  <a:gd name="T0" fmla="*/ 510 w 802"/>
                  <a:gd name="T1" fmla="*/ 44 h 889"/>
                  <a:gd name="T2" fmla="*/ 376 w 802"/>
                  <a:gd name="T3" fmla="*/ 177 h 889"/>
                  <a:gd name="T4" fmla="*/ 236 w 802"/>
                  <a:gd name="T5" fmla="*/ 296 h 889"/>
                  <a:gd name="T6" fmla="*/ 221 w 802"/>
                  <a:gd name="T7" fmla="*/ 318 h 889"/>
                  <a:gd name="T8" fmla="*/ 199 w 802"/>
                  <a:gd name="T9" fmla="*/ 333 h 889"/>
                  <a:gd name="T10" fmla="*/ 191 w 802"/>
                  <a:gd name="T11" fmla="*/ 355 h 889"/>
                  <a:gd name="T12" fmla="*/ 169 w 802"/>
                  <a:gd name="T13" fmla="*/ 385 h 889"/>
                  <a:gd name="T14" fmla="*/ 132 w 802"/>
                  <a:gd name="T15" fmla="*/ 496 h 889"/>
                  <a:gd name="T16" fmla="*/ 110 w 802"/>
                  <a:gd name="T17" fmla="*/ 518 h 889"/>
                  <a:gd name="T18" fmla="*/ 80 w 802"/>
                  <a:gd name="T19" fmla="*/ 562 h 889"/>
                  <a:gd name="T20" fmla="*/ 43 w 802"/>
                  <a:gd name="T21" fmla="*/ 629 h 889"/>
                  <a:gd name="T22" fmla="*/ 13 w 802"/>
                  <a:gd name="T23" fmla="*/ 703 h 889"/>
                  <a:gd name="T24" fmla="*/ 36 w 802"/>
                  <a:gd name="T25" fmla="*/ 844 h 889"/>
                  <a:gd name="T26" fmla="*/ 80 w 802"/>
                  <a:gd name="T27" fmla="*/ 874 h 889"/>
                  <a:gd name="T28" fmla="*/ 124 w 802"/>
                  <a:gd name="T29" fmla="*/ 888 h 889"/>
                  <a:gd name="T30" fmla="*/ 354 w 802"/>
                  <a:gd name="T31" fmla="*/ 874 h 889"/>
                  <a:gd name="T32" fmla="*/ 517 w 802"/>
                  <a:gd name="T33" fmla="*/ 822 h 889"/>
                  <a:gd name="T34" fmla="*/ 569 w 802"/>
                  <a:gd name="T35" fmla="*/ 792 h 889"/>
                  <a:gd name="T36" fmla="*/ 673 w 802"/>
                  <a:gd name="T37" fmla="*/ 651 h 889"/>
                  <a:gd name="T38" fmla="*/ 695 w 802"/>
                  <a:gd name="T39" fmla="*/ 600 h 889"/>
                  <a:gd name="T40" fmla="*/ 747 w 802"/>
                  <a:gd name="T41" fmla="*/ 533 h 889"/>
                  <a:gd name="T42" fmla="*/ 784 w 802"/>
                  <a:gd name="T43" fmla="*/ 451 h 889"/>
                  <a:gd name="T44" fmla="*/ 798 w 802"/>
                  <a:gd name="T45" fmla="*/ 385 h 889"/>
                  <a:gd name="T46" fmla="*/ 650 w 802"/>
                  <a:gd name="T47" fmla="*/ 0 h 889"/>
                  <a:gd name="T48" fmla="*/ 532 w 802"/>
                  <a:gd name="T49" fmla="*/ 22 h 889"/>
                  <a:gd name="T50" fmla="*/ 510 w 802"/>
                  <a:gd name="T51" fmla="*/ 44 h 88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02"/>
                  <a:gd name="T79" fmla="*/ 0 h 889"/>
                  <a:gd name="T80" fmla="*/ 802 w 802"/>
                  <a:gd name="T81" fmla="*/ 889 h 88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02" h="889">
                    <a:moveTo>
                      <a:pt x="510" y="44"/>
                    </a:moveTo>
                    <a:cubicBezTo>
                      <a:pt x="455" y="80"/>
                      <a:pt x="422" y="133"/>
                      <a:pt x="376" y="177"/>
                    </a:cubicBezTo>
                    <a:cubicBezTo>
                      <a:pt x="346" y="236"/>
                      <a:pt x="298" y="273"/>
                      <a:pt x="236" y="296"/>
                    </a:cubicBezTo>
                    <a:cubicBezTo>
                      <a:pt x="231" y="303"/>
                      <a:pt x="227" y="312"/>
                      <a:pt x="221" y="318"/>
                    </a:cubicBezTo>
                    <a:cubicBezTo>
                      <a:pt x="215" y="324"/>
                      <a:pt x="205" y="326"/>
                      <a:pt x="199" y="333"/>
                    </a:cubicBezTo>
                    <a:cubicBezTo>
                      <a:pt x="194" y="339"/>
                      <a:pt x="195" y="348"/>
                      <a:pt x="191" y="355"/>
                    </a:cubicBezTo>
                    <a:cubicBezTo>
                      <a:pt x="185" y="366"/>
                      <a:pt x="176" y="375"/>
                      <a:pt x="169" y="385"/>
                    </a:cubicBezTo>
                    <a:cubicBezTo>
                      <a:pt x="156" y="422"/>
                      <a:pt x="155" y="463"/>
                      <a:pt x="132" y="496"/>
                    </a:cubicBezTo>
                    <a:cubicBezTo>
                      <a:pt x="126" y="504"/>
                      <a:pt x="116" y="510"/>
                      <a:pt x="110" y="518"/>
                    </a:cubicBezTo>
                    <a:cubicBezTo>
                      <a:pt x="99" y="532"/>
                      <a:pt x="80" y="562"/>
                      <a:pt x="80" y="562"/>
                    </a:cubicBezTo>
                    <a:cubicBezTo>
                      <a:pt x="68" y="602"/>
                      <a:pt x="78" y="578"/>
                      <a:pt x="43" y="629"/>
                    </a:cubicBezTo>
                    <a:cubicBezTo>
                      <a:pt x="28" y="651"/>
                      <a:pt x="22" y="678"/>
                      <a:pt x="13" y="703"/>
                    </a:cubicBezTo>
                    <a:cubicBezTo>
                      <a:pt x="15" y="727"/>
                      <a:pt x="0" y="812"/>
                      <a:pt x="36" y="844"/>
                    </a:cubicBezTo>
                    <a:cubicBezTo>
                      <a:pt x="49" y="856"/>
                      <a:pt x="65" y="864"/>
                      <a:pt x="80" y="874"/>
                    </a:cubicBezTo>
                    <a:cubicBezTo>
                      <a:pt x="93" y="883"/>
                      <a:pt x="124" y="888"/>
                      <a:pt x="124" y="888"/>
                    </a:cubicBezTo>
                    <a:cubicBezTo>
                      <a:pt x="167" y="886"/>
                      <a:pt x="287" y="889"/>
                      <a:pt x="354" y="874"/>
                    </a:cubicBezTo>
                    <a:cubicBezTo>
                      <a:pt x="410" y="861"/>
                      <a:pt x="461" y="835"/>
                      <a:pt x="517" y="822"/>
                    </a:cubicBezTo>
                    <a:cubicBezTo>
                      <a:pt x="534" y="811"/>
                      <a:pt x="553" y="804"/>
                      <a:pt x="569" y="792"/>
                    </a:cubicBezTo>
                    <a:cubicBezTo>
                      <a:pt x="613" y="757"/>
                      <a:pt x="651" y="702"/>
                      <a:pt x="673" y="651"/>
                    </a:cubicBezTo>
                    <a:cubicBezTo>
                      <a:pt x="680" y="634"/>
                      <a:pt x="685" y="615"/>
                      <a:pt x="695" y="600"/>
                    </a:cubicBezTo>
                    <a:cubicBezTo>
                      <a:pt x="711" y="577"/>
                      <a:pt x="747" y="533"/>
                      <a:pt x="747" y="533"/>
                    </a:cubicBezTo>
                    <a:cubicBezTo>
                      <a:pt x="756" y="504"/>
                      <a:pt x="784" y="451"/>
                      <a:pt x="784" y="451"/>
                    </a:cubicBezTo>
                    <a:cubicBezTo>
                      <a:pt x="787" y="439"/>
                      <a:pt x="798" y="395"/>
                      <a:pt x="798" y="385"/>
                    </a:cubicBezTo>
                    <a:cubicBezTo>
                      <a:pt x="798" y="264"/>
                      <a:pt x="802" y="46"/>
                      <a:pt x="650" y="0"/>
                    </a:cubicBezTo>
                    <a:cubicBezTo>
                      <a:pt x="598" y="5"/>
                      <a:pt x="575" y="6"/>
                      <a:pt x="532" y="22"/>
                    </a:cubicBezTo>
                    <a:cubicBezTo>
                      <a:pt x="516" y="46"/>
                      <a:pt x="526" y="44"/>
                      <a:pt x="510" y="44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5944" name="Line 102"/>
            <p:cNvSpPr>
              <a:spLocks noChangeShapeType="1"/>
            </p:cNvSpPr>
            <p:nvPr/>
          </p:nvSpPr>
          <p:spPr bwMode="auto">
            <a:xfrm flipH="1">
              <a:off x="2784" y="3264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52" name="Rectangle 103"/>
          <p:cNvSpPr>
            <a:spLocks noChangeArrowheads="1"/>
          </p:cNvSpPr>
          <p:nvPr/>
        </p:nvSpPr>
        <p:spPr bwMode="auto">
          <a:xfrm>
            <a:off x="101600" y="2084388"/>
            <a:ext cx="2222500" cy="1990725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35853" name="Rectangle 104"/>
          <p:cNvSpPr>
            <a:spLocks noChangeArrowheads="1"/>
          </p:cNvSpPr>
          <p:nvPr/>
        </p:nvSpPr>
        <p:spPr bwMode="auto">
          <a:xfrm>
            <a:off x="314325" y="2225675"/>
            <a:ext cx="1906588" cy="1606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35854" name="Line 105"/>
          <p:cNvSpPr>
            <a:spLocks noChangeShapeType="1"/>
          </p:cNvSpPr>
          <p:nvPr/>
        </p:nvSpPr>
        <p:spPr bwMode="auto">
          <a:xfrm>
            <a:off x="314325" y="3670300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5" name="Line 106"/>
          <p:cNvSpPr>
            <a:spLocks noChangeShapeType="1"/>
          </p:cNvSpPr>
          <p:nvPr/>
        </p:nvSpPr>
        <p:spPr bwMode="auto">
          <a:xfrm>
            <a:off x="314325" y="3509963"/>
            <a:ext cx="1906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6" name="Line 107"/>
          <p:cNvSpPr>
            <a:spLocks noChangeShapeType="1"/>
          </p:cNvSpPr>
          <p:nvPr/>
        </p:nvSpPr>
        <p:spPr bwMode="auto">
          <a:xfrm>
            <a:off x="314325" y="3348038"/>
            <a:ext cx="1906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7" name="Line 108"/>
          <p:cNvSpPr>
            <a:spLocks noChangeShapeType="1"/>
          </p:cNvSpPr>
          <p:nvPr/>
        </p:nvSpPr>
        <p:spPr bwMode="auto">
          <a:xfrm>
            <a:off x="314325" y="3187700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8" name="Line 109"/>
          <p:cNvSpPr>
            <a:spLocks noChangeShapeType="1"/>
          </p:cNvSpPr>
          <p:nvPr/>
        </p:nvSpPr>
        <p:spPr bwMode="auto">
          <a:xfrm>
            <a:off x="314325" y="3025775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9" name="Line 110"/>
          <p:cNvSpPr>
            <a:spLocks noChangeShapeType="1"/>
          </p:cNvSpPr>
          <p:nvPr/>
        </p:nvSpPr>
        <p:spPr bwMode="auto">
          <a:xfrm>
            <a:off x="314325" y="2870200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0" name="Line 111"/>
          <p:cNvSpPr>
            <a:spLocks noChangeShapeType="1"/>
          </p:cNvSpPr>
          <p:nvPr/>
        </p:nvSpPr>
        <p:spPr bwMode="auto">
          <a:xfrm>
            <a:off x="314325" y="2709863"/>
            <a:ext cx="1906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1" name="Line 112"/>
          <p:cNvSpPr>
            <a:spLocks noChangeShapeType="1"/>
          </p:cNvSpPr>
          <p:nvPr/>
        </p:nvSpPr>
        <p:spPr bwMode="auto">
          <a:xfrm>
            <a:off x="314325" y="2547938"/>
            <a:ext cx="1906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2" name="Line 113"/>
          <p:cNvSpPr>
            <a:spLocks noChangeShapeType="1"/>
          </p:cNvSpPr>
          <p:nvPr/>
        </p:nvSpPr>
        <p:spPr bwMode="auto">
          <a:xfrm>
            <a:off x="314325" y="2387600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3" name="Line 114"/>
          <p:cNvSpPr>
            <a:spLocks noChangeShapeType="1"/>
          </p:cNvSpPr>
          <p:nvPr/>
        </p:nvSpPr>
        <p:spPr bwMode="auto">
          <a:xfrm>
            <a:off x="314325" y="2225675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4" name="Line 115"/>
          <p:cNvSpPr>
            <a:spLocks noChangeShapeType="1"/>
          </p:cNvSpPr>
          <p:nvPr/>
        </p:nvSpPr>
        <p:spPr bwMode="auto">
          <a:xfrm>
            <a:off x="506413" y="2225675"/>
            <a:ext cx="1587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5" name="Line 116"/>
          <p:cNvSpPr>
            <a:spLocks noChangeShapeType="1"/>
          </p:cNvSpPr>
          <p:nvPr/>
        </p:nvSpPr>
        <p:spPr bwMode="auto">
          <a:xfrm>
            <a:off x="692150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6" name="Line 117"/>
          <p:cNvSpPr>
            <a:spLocks noChangeShapeType="1"/>
          </p:cNvSpPr>
          <p:nvPr/>
        </p:nvSpPr>
        <p:spPr bwMode="auto">
          <a:xfrm>
            <a:off x="885825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7" name="Line 118"/>
          <p:cNvSpPr>
            <a:spLocks noChangeShapeType="1"/>
          </p:cNvSpPr>
          <p:nvPr/>
        </p:nvSpPr>
        <p:spPr bwMode="auto">
          <a:xfrm>
            <a:off x="1077913" y="2225675"/>
            <a:ext cx="1587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8" name="Line 119"/>
          <p:cNvSpPr>
            <a:spLocks noChangeShapeType="1"/>
          </p:cNvSpPr>
          <p:nvPr/>
        </p:nvSpPr>
        <p:spPr bwMode="auto">
          <a:xfrm>
            <a:off x="1270000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9" name="Line 120"/>
          <p:cNvSpPr>
            <a:spLocks noChangeShapeType="1"/>
          </p:cNvSpPr>
          <p:nvPr/>
        </p:nvSpPr>
        <p:spPr bwMode="auto">
          <a:xfrm>
            <a:off x="1457325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0" name="Line 121"/>
          <p:cNvSpPr>
            <a:spLocks noChangeShapeType="1"/>
          </p:cNvSpPr>
          <p:nvPr/>
        </p:nvSpPr>
        <p:spPr bwMode="auto">
          <a:xfrm>
            <a:off x="1649413" y="2225675"/>
            <a:ext cx="1587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1" name="Line 122"/>
          <p:cNvSpPr>
            <a:spLocks noChangeShapeType="1"/>
          </p:cNvSpPr>
          <p:nvPr/>
        </p:nvSpPr>
        <p:spPr bwMode="auto">
          <a:xfrm>
            <a:off x="1841500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2" name="Line 123"/>
          <p:cNvSpPr>
            <a:spLocks noChangeShapeType="1"/>
          </p:cNvSpPr>
          <p:nvPr/>
        </p:nvSpPr>
        <p:spPr bwMode="auto">
          <a:xfrm>
            <a:off x="2028825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3" name="Line 124"/>
          <p:cNvSpPr>
            <a:spLocks noChangeShapeType="1"/>
          </p:cNvSpPr>
          <p:nvPr/>
        </p:nvSpPr>
        <p:spPr bwMode="auto">
          <a:xfrm>
            <a:off x="2220913" y="2225675"/>
            <a:ext cx="1587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4" name="Rectangle 125"/>
          <p:cNvSpPr>
            <a:spLocks noChangeArrowheads="1"/>
          </p:cNvSpPr>
          <p:nvPr/>
        </p:nvSpPr>
        <p:spPr bwMode="auto">
          <a:xfrm>
            <a:off x="314325" y="2225675"/>
            <a:ext cx="1906588" cy="160655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35875" name="Line 126"/>
          <p:cNvSpPr>
            <a:spLocks noChangeShapeType="1"/>
          </p:cNvSpPr>
          <p:nvPr/>
        </p:nvSpPr>
        <p:spPr bwMode="auto">
          <a:xfrm>
            <a:off x="314325" y="2225675"/>
            <a:ext cx="1588" cy="16065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6" name="Line 127"/>
          <p:cNvSpPr>
            <a:spLocks noChangeShapeType="1"/>
          </p:cNvSpPr>
          <p:nvPr/>
        </p:nvSpPr>
        <p:spPr bwMode="auto">
          <a:xfrm>
            <a:off x="295275" y="383222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7" name="Line 128"/>
          <p:cNvSpPr>
            <a:spLocks noChangeShapeType="1"/>
          </p:cNvSpPr>
          <p:nvPr/>
        </p:nvSpPr>
        <p:spPr bwMode="auto">
          <a:xfrm>
            <a:off x="295275" y="36703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8" name="Line 129"/>
          <p:cNvSpPr>
            <a:spLocks noChangeShapeType="1"/>
          </p:cNvSpPr>
          <p:nvPr/>
        </p:nvSpPr>
        <p:spPr bwMode="auto">
          <a:xfrm>
            <a:off x="295275" y="35099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9" name="Line 130"/>
          <p:cNvSpPr>
            <a:spLocks noChangeShapeType="1"/>
          </p:cNvSpPr>
          <p:nvPr/>
        </p:nvSpPr>
        <p:spPr bwMode="auto">
          <a:xfrm>
            <a:off x="295275" y="3348038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0" name="Line 131"/>
          <p:cNvSpPr>
            <a:spLocks noChangeShapeType="1"/>
          </p:cNvSpPr>
          <p:nvPr/>
        </p:nvSpPr>
        <p:spPr bwMode="auto">
          <a:xfrm>
            <a:off x="295275" y="31877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1" name="Line 132"/>
          <p:cNvSpPr>
            <a:spLocks noChangeShapeType="1"/>
          </p:cNvSpPr>
          <p:nvPr/>
        </p:nvSpPr>
        <p:spPr bwMode="auto">
          <a:xfrm>
            <a:off x="295275" y="302577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2" name="Line 133"/>
          <p:cNvSpPr>
            <a:spLocks noChangeShapeType="1"/>
          </p:cNvSpPr>
          <p:nvPr/>
        </p:nvSpPr>
        <p:spPr bwMode="auto">
          <a:xfrm>
            <a:off x="295275" y="28702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3" name="Line 134"/>
          <p:cNvSpPr>
            <a:spLocks noChangeShapeType="1"/>
          </p:cNvSpPr>
          <p:nvPr/>
        </p:nvSpPr>
        <p:spPr bwMode="auto">
          <a:xfrm>
            <a:off x="295275" y="27098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4" name="Line 135"/>
          <p:cNvSpPr>
            <a:spLocks noChangeShapeType="1"/>
          </p:cNvSpPr>
          <p:nvPr/>
        </p:nvSpPr>
        <p:spPr bwMode="auto">
          <a:xfrm>
            <a:off x="295275" y="2547938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5" name="Line 136"/>
          <p:cNvSpPr>
            <a:spLocks noChangeShapeType="1"/>
          </p:cNvSpPr>
          <p:nvPr/>
        </p:nvSpPr>
        <p:spPr bwMode="auto">
          <a:xfrm>
            <a:off x="295275" y="23876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6" name="Line 137"/>
          <p:cNvSpPr>
            <a:spLocks noChangeShapeType="1"/>
          </p:cNvSpPr>
          <p:nvPr/>
        </p:nvSpPr>
        <p:spPr bwMode="auto">
          <a:xfrm>
            <a:off x="295275" y="222567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7" name="Line 138"/>
          <p:cNvSpPr>
            <a:spLocks noChangeShapeType="1"/>
          </p:cNvSpPr>
          <p:nvPr/>
        </p:nvSpPr>
        <p:spPr bwMode="auto">
          <a:xfrm>
            <a:off x="314325" y="3832225"/>
            <a:ext cx="19065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8" name="Line 139"/>
          <p:cNvSpPr>
            <a:spLocks noChangeShapeType="1"/>
          </p:cNvSpPr>
          <p:nvPr/>
        </p:nvSpPr>
        <p:spPr bwMode="auto">
          <a:xfrm flipV="1">
            <a:off x="314325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9" name="Line 140"/>
          <p:cNvSpPr>
            <a:spLocks noChangeShapeType="1"/>
          </p:cNvSpPr>
          <p:nvPr/>
        </p:nvSpPr>
        <p:spPr bwMode="auto">
          <a:xfrm flipV="1">
            <a:off x="506413" y="38322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0" name="Line 141"/>
          <p:cNvSpPr>
            <a:spLocks noChangeShapeType="1"/>
          </p:cNvSpPr>
          <p:nvPr/>
        </p:nvSpPr>
        <p:spPr bwMode="auto">
          <a:xfrm flipV="1">
            <a:off x="692150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1" name="Line 142"/>
          <p:cNvSpPr>
            <a:spLocks noChangeShapeType="1"/>
          </p:cNvSpPr>
          <p:nvPr/>
        </p:nvSpPr>
        <p:spPr bwMode="auto">
          <a:xfrm flipV="1">
            <a:off x="885825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2" name="Line 143"/>
          <p:cNvSpPr>
            <a:spLocks noChangeShapeType="1"/>
          </p:cNvSpPr>
          <p:nvPr/>
        </p:nvSpPr>
        <p:spPr bwMode="auto">
          <a:xfrm flipV="1">
            <a:off x="1077913" y="38322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3" name="Line 144"/>
          <p:cNvSpPr>
            <a:spLocks noChangeShapeType="1"/>
          </p:cNvSpPr>
          <p:nvPr/>
        </p:nvSpPr>
        <p:spPr bwMode="auto">
          <a:xfrm flipV="1">
            <a:off x="1270000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4" name="Line 145"/>
          <p:cNvSpPr>
            <a:spLocks noChangeShapeType="1"/>
          </p:cNvSpPr>
          <p:nvPr/>
        </p:nvSpPr>
        <p:spPr bwMode="auto">
          <a:xfrm flipV="1">
            <a:off x="1457325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5" name="Line 146"/>
          <p:cNvSpPr>
            <a:spLocks noChangeShapeType="1"/>
          </p:cNvSpPr>
          <p:nvPr/>
        </p:nvSpPr>
        <p:spPr bwMode="auto">
          <a:xfrm flipV="1">
            <a:off x="1649413" y="38322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6" name="Line 147"/>
          <p:cNvSpPr>
            <a:spLocks noChangeShapeType="1"/>
          </p:cNvSpPr>
          <p:nvPr/>
        </p:nvSpPr>
        <p:spPr bwMode="auto">
          <a:xfrm flipV="1">
            <a:off x="1841500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7" name="Line 148"/>
          <p:cNvSpPr>
            <a:spLocks noChangeShapeType="1"/>
          </p:cNvSpPr>
          <p:nvPr/>
        </p:nvSpPr>
        <p:spPr bwMode="auto">
          <a:xfrm flipV="1">
            <a:off x="2028825" y="38322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8" name="Line 149"/>
          <p:cNvSpPr>
            <a:spLocks noChangeShapeType="1"/>
          </p:cNvSpPr>
          <p:nvPr/>
        </p:nvSpPr>
        <p:spPr bwMode="auto">
          <a:xfrm flipV="1">
            <a:off x="2220913" y="38322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9" name="Freeform 150"/>
          <p:cNvSpPr>
            <a:spLocks/>
          </p:cNvSpPr>
          <p:nvPr/>
        </p:nvSpPr>
        <p:spPr bwMode="auto">
          <a:xfrm>
            <a:off x="839788" y="2824163"/>
            <a:ext cx="90487" cy="93662"/>
          </a:xfrm>
          <a:custGeom>
            <a:avLst/>
            <a:gdLst>
              <a:gd name="T0" fmla="*/ 2147483646 w 57"/>
              <a:gd name="T1" fmla="*/ 0 h 59"/>
              <a:gd name="T2" fmla="*/ 2147483646 w 57"/>
              <a:gd name="T3" fmla="*/ 2147483646 h 59"/>
              <a:gd name="T4" fmla="*/ 2147483646 w 57"/>
              <a:gd name="T5" fmla="*/ 2147483646 h 59"/>
              <a:gd name="T6" fmla="*/ 0 w 57"/>
              <a:gd name="T7" fmla="*/ 2147483646 h 59"/>
              <a:gd name="T8" fmla="*/ 2147483646 w 57"/>
              <a:gd name="T9" fmla="*/ 0 h 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59"/>
              <a:gd name="T17" fmla="*/ 57 w 57"/>
              <a:gd name="T18" fmla="*/ 59 h 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59">
                <a:moveTo>
                  <a:pt x="29" y="0"/>
                </a:moveTo>
                <a:lnTo>
                  <a:pt x="57" y="29"/>
                </a:lnTo>
                <a:lnTo>
                  <a:pt x="29" y="59"/>
                </a:lnTo>
                <a:lnTo>
                  <a:pt x="0" y="29"/>
                </a:lnTo>
                <a:lnTo>
                  <a:pt x="29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900" name="Freeform 151"/>
          <p:cNvSpPr>
            <a:spLocks/>
          </p:cNvSpPr>
          <p:nvPr/>
        </p:nvSpPr>
        <p:spPr bwMode="auto">
          <a:xfrm>
            <a:off x="1604963" y="3302000"/>
            <a:ext cx="88900" cy="93663"/>
          </a:xfrm>
          <a:custGeom>
            <a:avLst/>
            <a:gdLst>
              <a:gd name="T0" fmla="*/ 2147483646 w 56"/>
              <a:gd name="T1" fmla="*/ 0 h 59"/>
              <a:gd name="T2" fmla="*/ 2147483646 w 56"/>
              <a:gd name="T3" fmla="*/ 2147483646 h 59"/>
              <a:gd name="T4" fmla="*/ 2147483646 w 56"/>
              <a:gd name="T5" fmla="*/ 2147483646 h 59"/>
              <a:gd name="T6" fmla="*/ 0 w 56"/>
              <a:gd name="T7" fmla="*/ 2147483646 h 59"/>
              <a:gd name="T8" fmla="*/ 2147483646 w 56"/>
              <a:gd name="T9" fmla="*/ 0 h 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59"/>
              <a:gd name="T17" fmla="*/ 56 w 56"/>
              <a:gd name="T18" fmla="*/ 59 h 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59">
                <a:moveTo>
                  <a:pt x="28" y="0"/>
                </a:moveTo>
                <a:lnTo>
                  <a:pt x="56" y="29"/>
                </a:lnTo>
                <a:lnTo>
                  <a:pt x="28" y="59"/>
                </a:lnTo>
                <a:lnTo>
                  <a:pt x="0" y="29"/>
                </a:lnTo>
                <a:lnTo>
                  <a:pt x="28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901" name="Freeform 152"/>
          <p:cNvSpPr>
            <a:spLocks/>
          </p:cNvSpPr>
          <p:nvPr/>
        </p:nvSpPr>
        <p:spPr bwMode="auto">
          <a:xfrm>
            <a:off x="1033463" y="2662238"/>
            <a:ext cx="88900" cy="93662"/>
          </a:xfrm>
          <a:custGeom>
            <a:avLst/>
            <a:gdLst>
              <a:gd name="T0" fmla="*/ 2147483646 w 56"/>
              <a:gd name="T1" fmla="*/ 0 h 59"/>
              <a:gd name="T2" fmla="*/ 2147483646 w 56"/>
              <a:gd name="T3" fmla="*/ 2147483646 h 59"/>
              <a:gd name="T4" fmla="*/ 2147483646 w 56"/>
              <a:gd name="T5" fmla="*/ 2147483646 h 59"/>
              <a:gd name="T6" fmla="*/ 0 w 56"/>
              <a:gd name="T7" fmla="*/ 2147483646 h 59"/>
              <a:gd name="T8" fmla="*/ 2147483646 w 56"/>
              <a:gd name="T9" fmla="*/ 0 h 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59"/>
              <a:gd name="T17" fmla="*/ 56 w 56"/>
              <a:gd name="T18" fmla="*/ 59 h 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59">
                <a:moveTo>
                  <a:pt x="28" y="0"/>
                </a:moveTo>
                <a:lnTo>
                  <a:pt x="56" y="30"/>
                </a:lnTo>
                <a:lnTo>
                  <a:pt x="28" y="59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902" name="Freeform 153"/>
          <p:cNvSpPr>
            <a:spLocks/>
          </p:cNvSpPr>
          <p:nvPr/>
        </p:nvSpPr>
        <p:spPr bwMode="auto">
          <a:xfrm>
            <a:off x="839788" y="2501900"/>
            <a:ext cx="90487" cy="93663"/>
          </a:xfrm>
          <a:custGeom>
            <a:avLst/>
            <a:gdLst>
              <a:gd name="T0" fmla="*/ 2147483646 w 57"/>
              <a:gd name="T1" fmla="*/ 0 h 59"/>
              <a:gd name="T2" fmla="*/ 2147483646 w 57"/>
              <a:gd name="T3" fmla="*/ 2147483646 h 59"/>
              <a:gd name="T4" fmla="*/ 2147483646 w 57"/>
              <a:gd name="T5" fmla="*/ 2147483646 h 59"/>
              <a:gd name="T6" fmla="*/ 0 w 57"/>
              <a:gd name="T7" fmla="*/ 2147483646 h 59"/>
              <a:gd name="T8" fmla="*/ 2147483646 w 57"/>
              <a:gd name="T9" fmla="*/ 0 h 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59"/>
              <a:gd name="T17" fmla="*/ 57 w 57"/>
              <a:gd name="T18" fmla="*/ 59 h 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59">
                <a:moveTo>
                  <a:pt x="29" y="0"/>
                </a:moveTo>
                <a:lnTo>
                  <a:pt x="57" y="29"/>
                </a:lnTo>
                <a:lnTo>
                  <a:pt x="29" y="59"/>
                </a:lnTo>
                <a:lnTo>
                  <a:pt x="0" y="29"/>
                </a:lnTo>
                <a:lnTo>
                  <a:pt x="29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903" name="Freeform 154"/>
          <p:cNvSpPr>
            <a:spLocks/>
          </p:cNvSpPr>
          <p:nvPr/>
        </p:nvSpPr>
        <p:spPr bwMode="auto">
          <a:xfrm>
            <a:off x="1797050" y="2984500"/>
            <a:ext cx="90488" cy="95250"/>
          </a:xfrm>
          <a:custGeom>
            <a:avLst/>
            <a:gdLst>
              <a:gd name="T0" fmla="*/ 2147483646 w 57"/>
              <a:gd name="T1" fmla="*/ 0 h 60"/>
              <a:gd name="T2" fmla="*/ 2147483646 w 57"/>
              <a:gd name="T3" fmla="*/ 2147483646 h 60"/>
              <a:gd name="T4" fmla="*/ 2147483646 w 57"/>
              <a:gd name="T5" fmla="*/ 2147483646 h 60"/>
              <a:gd name="T6" fmla="*/ 0 w 57"/>
              <a:gd name="T7" fmla="*/ 2147483646 h 60"/>
              <a:gd name="T8" fmla="*/ 2147483646 w 57"/>
              <a:gd name="T9" fmla="*/ 0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60"/>
              <a:gd name="T17" fmla="*/ 57 w 57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60">
                <a:moveTo>
                  <a:pt x="28" y="0"/>
                </a:moveTo>
                <a:lnTo>
                  <a:pt x="57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904" name="Freeform 155"/>
          <p:cNvSpPr>
            <a:spLocks/>
          </p:cNvSpPr>
          <p:nvPr/>
        </p:nvSpPr>
        <p:spPr bwMode="auto">
          <a:xfrm>
            <a:off x="1033463" y="2984500"/>
            <a:ext cx="88900" cy="95250"/>
          </a:xfrm>
          <a:custGeom>
            <a:avLst/>
            <a:gdLst>
              <a:gd name="T0" fmla="*/ 2147483646 w 56"/>
              <a:gd name="T1" fmla="*/ 0 h 60"/>
              <a:gd name="T2" fmla="*/ 2147483646 w 56"/>
              <a:gd name="T3" fmla="*/ 2147483646 h 60"/>
              <a:gd name="T4" fmla="*/ 2147483646 w 56"/>
              <a:gd name="T5" fmla="*/ 2147483646 h 60"/>
              <a:gd name="T6" fmla="*/ 0 w 56"/>
              <a:gd name="T7" fmla="*/ 2147483646 h 60"/>
              <a:gd name="T8" fmla="*/ 2147483646 w 56"/>
              <a:gd name="T9" fmla="*/ 0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60"/>
              <a:gd name="T17" fmla="*/ 56 w 56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60">
                <a:moveTo>
                  <a:pt x="28" y="0"/>
                </a:moveTo>
                <a:lnTo>
                  <a:pt x="56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905" name="Freeform 156"/>
          <p:cNvSpPr>
            <a:spLocks/>
          </p:cNvSpPr>
          <p:nvPr/>
        </p:nvSpPr>
        <p:spPr bwMode="auto">
          <a:xfrm>
            <a:off x="1225550" y="3624263"/>
            <a:ext cx="90488" cy="93662"/>
          </a:xfrm>
          <a:custGeom>
            <a:avLst/>
            <a:gdLst>
              <a:gd name="T0" fmla="*/ 2147483646 w 57"/>
              <a:gd name="T1" fmla="*/ 0 h 59"/>
              <a:gd name="T2" fmla="*/ 2147483646 w 57"/>
              <a:gd name="T3" fmla="*/ 2147483646 h 59"/>
              <a:gd name="T4" fmla="*/ 2147483646 w 57"/>
              <a:gd name="T5" fmla="*/ 2147483646 h 59"/>
              <a:gd name="T6" fmla="*/ 0 w 57"/>
              <a:gd name="T7" fmla="*/ 2147483646 h 59"/>
              <a:gd name="T8" fmla="*/ 2147483646 w 57"/>
              <a:gd name="T9" fmla="*/ 0 h 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59"/>
              <a:gd name="T17" fmla="*/ 57 w 57"/>
              <a:gd name="T18" fmla="*/ 59 h 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59">
                <a:moveTo>
                  <a:pt x="28" y="0"/>
                </a:moveTo>
                <a:lnTo>
                  <a:pt x="57" y="29"/>
                </a:lnTo>
                <a:lnTo>
                  <a:pt x="28" y="59"/>
                </a:lnTo>
                <a:lnTo>
                  <a:pt x="0" y="29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906" name="Freeform 157"/>
          <p:cNvSpPr>
            <a:spLocks/>
          </p:cNvSpPr>
          <p:nvPr/>
        </p:nvSpPr>
        <p:spPr bwMode="auto">
          <a:xfrm>
            <a:off x="1225550" y="2984500"/>
            <a:ext cx="90488" cy="95250"/>
          </a:xfrm>
          <a:custGeom>
            <a:avLst/>
            <a:gdLst>
              <a:gd name="T0" fmla="*/ 2147483646 w 57"/>
              <a:gd name="T1" fmla="*/ 0 h 60"/>
              <a:gd name="T2" fmla="*/ 2147483646 w 57"/>
              <a:gd name="T3" fmla="*/ 2147483646 h 60"/>
              <a:gd name="T4" fmla="*/ 2147483646 w 57"/>
              <a:gd name="T5" fmla="*/ 2147483646 h 60"/>
              <a:gd name="T6" fmla="*/ 0 w 57"/>
              <a:gd name="T7" fmla="*/ 2147483646 h 60"/>
              <a:gd name="T8" fmla="*/ 2147483646 w 57"/>
              <a:gd name="T9" fmla="*/ 0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60"/>
              <a:gd name="T17" fmla="*/ 57 w 57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60">
                <a:moveTo>
                  <a:pt x="28" y="0"/>
                </a:moveTo>
                <a:lnTo>
                  <a:pt x="57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907" name="Rectangle 158"/>
          <p:cNvSpPr>
            <a:spLocks noChangeArrowheads="1"/>
          </p:cNvSpPr>
          <p:nvPr/>
        </p:nvSpPr>
        <p:spPr bwMode="auto">
          <a:xfrm>
            <a:off x="223838" y="378460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굴림" pitchFamily="50" charset="-128"/>
              </a:rPr>
              <a:t>0</a:t>
            </a:r>
            <a:endParaRPr lang="ko-KR" altLang="en-US" sz="2400">
              <a:latin typeface="Tahoma" panose="020B0604030504040204" pitchFamily="34" charset="0"/>
              <a:ea typeface="굴림" pitchFamily="50" charset="-128"/>
            </a:endParaRPr>
          </a:p>
        </p:txBody>
      </p:sp>
      <p:sp>
        <p:nvSpPr>
          <p:cNvPr id="35908" name="Rectangle 159"/>
          <p:cNvSpPr>
            <a:spLocks noChangeArrowheads="1"/>
          </p:cNvSpPr>
          <p:nvPr/>
        </p:nvSpPr>
        <p:spPr bwMode="auto">
          <a:xfrm>
            <a:off x="223838" y="3624263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굴림" pitchFamily="50" charset="-128"/>
              </a:rPr>
              <a:t>1</a:t>
            </a:r>
            <a:endParaRPr lang="ko-KR" altLang="en-US" sz="2400">
              <a:latin typeface="Tahoma" panose="020B0604030504040204" pitchFamily="34" charset="0"/>
              <a:ea typeface="굴림" pitchFamily="50" charset="-128"/>
            </a:endParaRPr>
          </a:p>
        </p:txBody>
      </p:sp>
      <p:sp>
        <p:nvSpPr>
          <p:cNvPr id="35909" name="Rectangle 160"/>
          <p:cNvSpPr>
            <a:spLocks noChangeArrowheads="1"/>
          </p:cNvSpPr>
          <p:nvPr/>
        </p:nvSpPr>
        <p:spPr bwMode="auto">
          <a:xfrm>
            <a:off x="223838" y="3462338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굴림" pitchFamily="50" charset="-128"/>
              </a:rPr>
              <a:t>2</a:t>
            </a:r>
            <a:endParaRPr lang="ko-KR" altLang="en-US" sz="2400">
              <a:latin typeface="Tahoma" panose="020B0604030504040204" pitchFamily="34" charset="0"/>
              <a:ea typeface="굴림" pitchFamily="50" charset="-128"/>
            </a:endParaRPr>
          </a:p>
        </p:txBody>
      </p:sp>
      <p:sp>
        <p:nvSpPr>
          <p:cNvPr id="35910" name="Rectangle 161"/>
          <p:cNvSpPr>
            <a:spLocks noChangeArrowheads="1"/>
          </p:cNvSpPr>
          <p:nvPr/>
        </p:nvSpPr>
        <p:spPr bwMode="auto">
          <a:xfrm>
            <a:off x="223838" y="330200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굴림" pitchFamily="50" charset="-128"/>
              </a:rPr>
              <a:t>3</a:t>
            </a:r>
            <a:endParaRPr lang="ko-KR" altLang="en-US" sz="2400">
              <a:latin typeface="Tahoma" panose="020B0604030504040204" pitchFamily="34" charset="0"/>
              <a:ea typeface="굴림" pitchFamily="50" charset="-128"/>
            </a:endParaRPr>
          </a:p>
        </p:txBody>
      </p:sp>
      <p:sp>
        <p:nvSpPr>
          <p:cNvPr id="35911" name="Rectangle 162"/>
          <p:cNvSpPr>
            <a:spLocks noChangeArrowheads="1"/>
          </p:cNvSpPr>
          <p:nvPr/>
        </p:nvSpPr>
        <p:spPr bwMode="auto">
          <a:xfrm>
            <a:off x="223838" y="3140075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굴림" pitchFamily="50" charset="-128"/>
              </a:rPr>
              <a:t>4</a:t>
            </a:r>
            <a:endParaRPr lang="ko-KR" altLang="en-US" sz="2400">
              <a:latin typeface="Tahoma" panose="020B0604030504040204" pitchFamily="34" charset="0"/>
              <a:ea typeface="굴림" pitchFamily="50" charset="-128"/>
            </a:endParaRPr>
          </a:p>
        </p:txBody>
      </p:sp>
      <p:sp>
        <p:nvSpPr>
          <p:cNvPr id="35912" name="Rectangle 163"/>
          <p:cNvSpPr>
            <a:spLocks noChangeArrowheads="1"/>
          </p:cNvSpPr>
          <p:nvPr/>
        </p:nvSpPr>
        <p:spPr bwMode="auto">
          <a:xfrm>
            <a:off x="223838" y="29781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굴림" pitchFamily="50" charset="-128"/>
              </a:rPr>
              <a:t>5</a:t>
            </a:r>
            <a:endParaRPr lang="ko-KR" altLang="en-US" sz="2400">
              <a:latin typeface="Tahoma" panose="020B0604030504040204" pitchFamily="34" charset="0"/>
              <a:ea typeface="굴림" pitchFamily="50" charset="-128"/>
            </a:endParaRPr>
          </a:p>
        </p:txBody>
      </p:sp>
      <p:sp>
        <p:nvSpPr>
          <p:cNvPr id="35913" name="Rectangle 164"/>
          <p:cNvSpPr>
            <a:spLocks noChangeArrowheads="1"/>
          </p:cNvSpPr>
          <p:nvPr/>
        </p:nvSpPr>
        <p:spPr bwMode="auto">
          <a:xfrm>
            <a:off x="223838" y="2824163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굴림" pitchFamily="50" charset="-128"/>
              </a:rPr>
              <a:t>6</a:t>
            </a:r>
            <a:endParaRPr lang="ko-KR" altLang="en-US" sz="2400">
              <a:latin typeface="Tahoma" panose="020B0604030504040204" pitchFamily="34" charset="0"/>
              <a:ea typeface="굴림" pitchFamily="50" charset="-128"/>
            </a:endParaRPr>
          </a:p>
        </p:txBody>
      </p:sp>
      <p:sp>
        <p:nvSpPr>
          <p:cNvPr id="35914" name="Rectangle 165"/>
          <p:cNvSpPr>
            <a:spLocks noChangeArrowheads="1"/>
          </p:cNvSpPr>
          <p:nvPr/>
        </p:nvSpPr>
        <p:spPr bwMode="auto">
          <a:xfrm>
            <a:off x="223838" y="2662238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굴림" pitchFamily="50" charset="-128"/>
              </a:rPr>
              <a:t>7</a:t>
            </a:r>
            <a:endParaRPr lang="ko-KR" altLang="en-US" sz="2400">
              <a:latin typeface="Tahoma" panose="020B0604030504040204" pitchFamily="34" charset="0"/>
              <a:ea typeface="굴림" pitchFamily="50" charset="-128"/>
            </a:endParaRPr>
          </a:p>
        </p:txBody>
      </p:sp>
      <p:sp>
        <p:nvSpPr>
          <p:cNvPr id="35915" name="Rectangle 166"/>
          <p:cNvSpPr>
            <a:spLocks noChangeArrowheads="1"/>
          </p:cNvSpPr>
          <p:nvPr/>
        </p:nvSpPr>
        <p:spPr bwMode="auto">
          <a:xfrm>
            <a:off x="223838" y="250190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굴림" pitchFamily="50" charset="-128"/>
              </a:rPr>
              <a:t>8</a:t>
            </a:r>
            <a:endParaRPr lang="ko-KR" altLang="en-US" sz="2400">
              <a:latin typeface="Tahoma" panose="020B0604030504040204" pitchFamily="34" charset="0"/>
              <a:ea typeface="굴림" pitchFamily="50" charset="-128"/>
            </a:endParaRPr>
          </a:p>
        </p:txBody>
      </p:sp>
      <p:sp>
        <p:nvSpPr>
          <p:cNvPr id="35916" name="Rectangle 167"/>
          <p:cNvSpPr>
            <a:spLocks noChangeArrowheads="1"/>
          </p:cNvSpPr>
          <p:nvPr/>
        </p:nvSpPr>
        <p:spPr bwMode="auto">
          <a:xfrm>
            <a:off x="223838" y="2339975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굴림" pitchFamily="50" charset="-128"/>
              </a:rPr>
              <a:t>9</a:t>
            </a:r>
            <a:endParaRPr lang="ko-KR" altLang="en-US" sz="2400">
              <a:latin typeface="Tahoma" panose="020B0604030504040204" pitchFamily="34" charset="0"/>
              <a:ea typeface="굴림" pitchFamily="50" charset="-128"/>
            </a:endParaRPr>
          </a:p>
        </p:txBody>
      </p:sp>
      <p:sp>
        <p:nvSpPr>
          <p:cNvPr id="35917" name="Rectangle 168"/>
          <p:cNvSpPr>
            <a:spLocks noChangeArrowheads="1"/>
          </p:cNvSpPr>
          <p:nvPr/>
        </p:nvSpPr>
        <p:spPr bwMode="auto">
          <a:xfrm>
            <a:off x="185738" y="2178050"/>
            <a:ext cx="115887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굴림" pitchFamily="50" charset="-128"/>
              </a:rPr>
              <a:t>10</a:t>
            </a:r>
            <a:endParaRPr lang="ko-KR" altLang="en-US" sz="2400">
              <a:latin typeface="Tahoma" panose="020B0604030504040204" pitchFamily="34" charset="0"/>
              <a:ea typeface="굴림" pitchFamily="50" charset="-128"/>
            </a:endParaRPr>
          </a:p>
        </p:txBody>
      </p:sp>
      <p:sp>
        <p:nvSpPr>
          <p:cNvPr id="35918" name="Rectangle 169"/>
          <p:cNvSpPr>
            <a:spLocks noChangeArrowheads="1"/>
          </p:cNvSpPr>
          <p:nvPr/>
        </p:nvSpPr>
        <p:spPr bwMode="auto">
          <a:xfrm>
            <a:off x="295275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굴림" pitchFamily="50" charset="-128"/>
              </a:rPr>
              <a:t>0</a:t>
            </a:r>
            <a:endParaRPr lang="ko-KR" altLang="en-US" sz="2400">
              <a:latin typeface="Tahoma" panose="020B0604030504040204" pitchFamily="34" charset="0"/>
              <a:ea typeface="굴림" pitchFamily="50" charset="-128"/>
            </a:endParaRPr>
          </a:p>
        </p:txBody>
      </p:sp>
      <p:sp>
        <p:nvSpPr>
          <p:cNvPr id="35919" name="Rectangle 170"/>
          <p:cNvSpPr>
            <a:spLocks noChangeArrowheads="1"/>
          </p:cNvSpPr>
          <p:nvPr/>
        </p:nvSpPr>
        <p:spPr bwMode="auto">
          <a:xfrm>
            <a:off x="487363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굴림" pitchFamily="50" charset="-128"/>
              </a:rPr>
              <a:t>1</a:t>
            </a:r>
            <a:endParaRPr lang="ko-KR" altLang="en-US" sz="2400">
              <a:latin typeface="Tahoma" panose="020B0604030504040204" pitchFamily="34" charset="0"/>
              <a:ea typeface="굴림" pitchFamily="50" charset="-128"/>
            </a:endParaRPr>
          </a:p>
        </p:txBody>
      </p:sp>
      <p:sp>
        <p:nvSpPr>
          <p:cNvPr id="35920" name="Rectangle 171"/>
          <p:cNvSpPr>
            <a:spLocks noChangeArrowheads="1"/>
          </p:cNvSpPr>
          <p:nvPr/>
        </p:nvSpPr>
        <p:spPr bwMode="auto">
          <a:xfrm>
            <a:off x="673100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굴림" pitchFamily="50" charset="-128"/>
              </a:rPr>
              <a:t>2</a:t>
            </a:r>
            <a:endParaRPr lang="ko-KR" altLang="en-US" sz="2400">
              <a:latin typeface="Tahoma" panose="020B0604030504040204" pitchFamily="34" charset="0"/>
              <a:ea typeface="굴림" pitchFamily="50" charset="-128"/>
            </a:endParaRPr>
          </a:p>
        </p:txBody>
      </p:sp>
      <p:sp>
        <p:nvSpPr>
          <p:cNvPr id="35921" name="Rectangle 172"/>
          <p:cNvSpPr>
            <a:spLocks noChangeArrowheads="1"/>
          </p:cNvSpPr>
          <p:nvPr/>
        </p:nvSpPr>
        <p:spPr bwMode="auto">
          <a:xfrm>
            <a:off x="866775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굴림" pitchFamily="50" charset="-128"/>
              </a:rPr>
              <a:t>3</a:t>
            </a:r>
            <a:endParaRPr lang="ko-KR" altLang="en-US" sz="2400">
              <a:latin typeface="Tahoma" panose="020B0604030504040204" pitchFamily="34" charset="0"/>
              <a:ea typeface="굴림" pitchFamily="50" charset="-128"/>
            </a:endParaRPr>
          </a:p>
        </p:txBody>
      </p:sp>
      <p:sp>
        <p:nvSpPr>
          <p:cNvPr id="35922" name="Rectangle 173"/>
          <p:cNvSpPr>
            <a:spLocks noChangeArrowheads="1"/>
          </p:cNvSpPr>
          <p:nvPr/>
        </p:nvSpPr>
        <p:spPr bwMode="auto">
          <a:xfrm>
            <a:off x="1058863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굴림" pitchFamily="50" charset="-128"/>
              </a:rPr>
              <a:t>4</a:t>
            </a:r>
            <a:endParaRPr lang="ko-KR" altLang="en-US" sz="2400">
              <a:latin typeface="Tahoma" panose="020B0604030504040204" pitchFamily="34" charset="0"/>
              <a:ea typeface="굴림" pitchFamily="50" charset="-128"/>
            </a:endParaRPr>
          </a:p>
        </p:txBody>
      </p:sp>
      <p:sp>
        <p:nvSpPr>
          <p:cNvPr id="35923" name="Rectangle 174"/>
          <p:cNvSpPr>
            <a:spLocks noChangeArrowheads="1"/>
          </p:cNvSpPr>
          <p:nvPr/>
        </p:nvSpPr>
        <p:spPr bwMode="auto">
          <a:xfrm>
            <a:off x="1250950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굴림" pitchFamily="50" charset="-128"/>
              </a:rPr>
              <a:t>5</a:t>
            </a:r>
            <a:endParaRPr lang="ko-KR" altLang="en-US" sz="2400">
              <a:latin typeface="Tahoma" panose="020B0604030504040204" pitchFamily="34" charset="0"/>
              <a:ea typeface="굴림" pitchFamily="50" charset="-128"/>
            </a:endParaRPr>
          </a:p>
        </p:txBody>
      </p:sp>
      <p:sp>
        <p:nvSpPr>
          <p:cNvPr id="35924" name="Rectangle 175"/>
          <p:cNvSpPr>
            <a:spLocks noChangeArrowheads="1"/>
          </p:cNvSpPr>
          <p:nvPr/>
        </p:nvSpPr>
        <p:spPr bwMode="auto">
          <a:xfrm>
            <a:off x="1438275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굴림" pitchFamily="50" charset="-128"/>
              </a:rPr>
              <a:t>6</a:t>
            </a:r>
            <a:endParaRPr lang="ko-KR" altLang="en-US" sz="2400">
              <a:latin typeface="Tahoma" panose="020B0604030504040204" pitchFamily="34" charset="0"/>
              <a:ea typeface="굴림" pitchFamily="50" charset="-128"/>
            </a:endParaRPr>
          </a:p>
        </p:txBody>
      </p:sp>
      <p:sp>
        <p:nvSpPr>
          <p:cNvPr id="35925" name="Rectangle 176"/>
          <p:cNvSpPr>
            <a:spLocks noChangeArrowheads="1"/>
          </p:cNvSpPr>
          <p:nvPr/>
        </p:nvSpPr>
        <p:spPr bwMode="auto">
          <a:xfrm>
            <a:off x="1630363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굴림" pitchFamily="50" charset="-128"/>
              </a:rPr>
              <a:t>7</a:t>
            </a:r>
            <a:endParaRPr lang="ko-KR" altLang="en-US" sz="2400">
              <a:latin typeface="Tahoma" panose="020B0604030504040204" pitchFamily="34" charset="0"/>
              <a:ea typeface="굴림" pitchFamily="50" charset="-128"/>
            </a:endParaRPr>
          </a:p>
        </p:txBody>
      </p:sp>
      <p:sp>
        <p:nvSpPr>
          <p:cNvPr id="35926" name="Rectangle 177"/>
          <p:cNvSpPr>
            <a:spLocks noChangeArrowheads="1"/>
          </p:cNvSpPr>
          <p:nvPr/>
        </p:nvSpPr>
        <p:spPr bwMode="auto">
          <a:xfrm>
            <a:off x="1822450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굴림" pitchFamily="50" charset="-128"/>
              </a:rPr>
              <a:t>8</a:t>
            </a:r>
            <a:endParaRPr lang="ko-KR" altLang="en-US" sz="2400">
              <a:latin typeface="Tahoma" panose="020B0604030504040204" pitchFamily="34" charset="0"/>
              <a:ea typeface="굴림" pitchFamily="50" charset="-128"/>
            </a:endParaRPr>
          </a:p>
        </p:txBody>
      </p:sp>
      <p:sp>
        <p:nvSpPr>
          <p:cNvPr id="35927" name="Rectangle 178"/>
          <p:cNvSpPr>
            <a:spLocks noChangeArrowheads="1"/>
          </p:cNvSpPr>
          <p:nvPr/>
        </p:nvSpPr>
        <p:spPr bwMode="auto">
          <a:xfrm>
            <a:off x="2009775" y="3892550"/>
            <a:ext cx="6985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굴림" pitchFamily="50" charset="-128"/>
              </a:rPr>
              <a:t>9</a:t>
            </a:r>
            <a:endParaRPr lang="ko-KR" altLang="en-US" sz="2400">
              <a:latin typeface="Tahoma" panose="020B0604030504040204" pitchFamily="34" charset="0"/>
              <a:ea typeface="굴림" pitchFamily="50" charset="-128"/>
            </a:endParaRPr>
          </a:p>
        </p:txBody>
      </p:sp>
      <p:sp>
        <p:nvSpPr>
          <p:cNvPr id="35928" name="Rectangle 179"/>
          <p:cNvSpPr>
            <a:spLocks noChangeArrowheads="1"/>
          </p:cNvSpPr>
          <p:nvPr/>
        </p:nvSpPr>
        <p:spPr bwMode="auto">
          <a:xfrm>
            <a:off x="2182813" y="3892550"/>
            <a:ext cx="115887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">
                <a:solidFill>
                  <a:srgbClr val="000000"/>
                </a:solidFill>
                <a:latin typeface="Arial" panose="020B0604020202020204" pitchFamily="34" charset="0"/>
                <a:ea typeface="굴림" pitchFamily="50" charset="-128"/>
              </a:rPr>
              <a:t>10</a:t>
            </a:r>
            <a:endParaRPr lang="ko-KR" altLang="en-US" sz="2400">
              <a:latin typeface="Tahoma" panose="020B0604030504040204" pitchFamily="34" charset="0"/>
              <a:ea typeface="굴림" pitchFamily="50" charset="-128"/>
            </a:endParaRPr>
          </a:p>
        </p:txBody>
      </p:sp>
      <p:sp>
        <p:nvSpPr>
          <p:cNvPr id="35929" name="Rectangle 180"/>
          <p:cNvSpPr>
            <a:spLocks noChangeArrowheads="1"/>
          </p:cNvSpPr>
          <p:nvPr/>
        </p:nvSpPr>
        <p:spPr bwMode="auto">
          <a:xfrm>
            <a:off x="101600" y="2084388"/>
            <a:ext cx="2222500" cy="1990725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35930" name="Text Box 181"/>
          <p:cNvSpPr txBox="1">
            <a:spLocks noChangeArrowheads="1"/>
          </p:cNvSpPr>
          <p:nvPr/>
        </p:nvSpPr>
        <p:spPr bwMode="auto">
          <a:xfrm>
            <a:off x="228600" y="4572000"/>
            <a:ext cx="19050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1400" i="1">
                <a:latin typeface="Tahoma" panose="020B0604030504040204" pitchFamily="34" charset="0"/>
                <a:ea typeface="굴림" pitchFamily="50" charset="-128"/>
              </a:rPr>
              <a:t>k</a:t>
            </a:r>
            <a:r>
              <a:rPr lang="en-US" altLang="ko-KR" sz="1400">
                <a:latin typeface="Tahoma" panose="020B0604030504040204" pitchFamily="34" charset="0"/>
                <a:ea typeface="굴림" pitchFamily="50" charset="-128"/>
              </a:rPr>
              <a:t>=2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1400">
                <a:latin typeface="Tahoma" panose="020B0604030504040204" pitchFamily="34" charset="0"/>
                <a:ea typeface="굴림" pitchFamily="50" charset="-128"/>
              </a:rPr>
              <a:t>Arbitrarily choose </a:t>
            </a:r>
            <a:r>
              <a:rPr lang="en-US" altLang="ko-KR" sz="1400" i="1">
                <a:latin typeface="Tahoma" panose="020B0604030504040204" pitchFamily="34" charset="0"/>
                <a:ea typeface="굴림" pitchFamily="50" charset="-128"/>
              </a:rPr>
              <a:t>k</a:t>
            </a:r>
            <a:r>
              <a:rPr lang="en-US" altLang="ko-KR" sz="1400">
                <a:latin typeface="Tahoma" panose="020B0604030504040204" pitchFamily="34" charset="0"/>
                <a:ea typeface="굴림" pitchFamily="50" charset="-128"/>
              </a:rPr>
              <a:t> object as initial cluster center</a:t>
            </a:r>
          </a:p>
        </p:txBody>
      </p:sp>
      <p:sp>
        <p:nvSpPr>
          <p:cNvPr id="35931" name="Line 182"/>
          <p:cNvSpPr>
            <a:spLocks noChangeShapeType="1"/>
          </p:cNvSpPr>
          <p:nvPr/>
        </p:nvSpPr>
        <p:spPr bwMode="auto">
          <a:xfrm flipV="1">
            <a:off x="1066800" y="4267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32" name="Line 183"/>
          <p:cNvSpPr>
            <a:spLocks noChangeShapeType="1"/>
          </p:cNvSpPr>
          <p:nvPr/>
        </p:nvSpPr>
        <p:spPr bwMode="auto">
          <a:xfrm>
            <a:off x="2438400" y="2895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33" name="Text Box 184"/>
          <p:cNvSpPr txBox="1">
            <a:spLocks noChangeArrowheads="1"/>
          </p:cNvSpPr>
          <p:nvPr/>
        </p:nvSpPr>
        <p:spPr bwMode="auto">
          <a:xfrm>
            <a:off x="2362200" y="3124200"/>
            <a:ext cx="8382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1400">
                <a:latin typeface="Tahoma" panose="020B0604030504040204" pitchFamily="34" charset="0"/>
                <a:ea typeface="굴림" pitchFamily="50" charset="-128"/>
              </a:rPr>
              <a:t>Assign each objects to most similar center</a:t>
            </a:r>
          </a:p>
        </p:txBody>
      </p:sp>
      <p:sp>
        <p:nvSpPr>
          <p:cNvPr id="35934" name="Text Box 185"/>
          <p:cNvSpPr txBox="1">
            <a:spLocks noChangeArrowheads="1"/>
          </p:cNvSpPr>
          <p:nvPr/>
        </p:nvSpPr>
        <p:spPr bwMode="auto">
          <a:xfrm>
            <a:off x="5638800" y="3048000"/>
            <a:ext cx="8382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1400">
                <a:latin typeface="Tahoma" panose="020B0604030504040204" pitchFamily="34" charset="0"/>
                <a:ea typeface="굴림" pitchFamily="50" charset="-128"/>
              </a:rPr>
              <a:t>Update the cluster means</a:t>
            </a:r>
          </a:p>
        </p:txBody>
      </p:sp>
      <p:sp>
        <p:nvSpPr>
          <p:cNvPr id="35935" name="Freeform 186"/>
          <p:cNvSpPr>
            <a:spLocks/>
          </p:cNvSpPr>
          <p:nvPr/>
        </p:nvSpPr>
        <p:spPr bwMode="auto">
          <a:xfrm>
            <a:off x="838200" y="3136900"/>
            <a:ext cx="88900" cy="95250"/>
          </a:xfrm>
          <a:custGeom>
            <a:avLst/>
            <a:gdLst>
              <a:gd name="T0" fmla="*/ 2147483646 w 56"/>
              <a:gd name="T1" fmla="*/ 0 h 60"/>
              <a:gd name="T2" fmla="*/ 2147483646 w 56"/>
              <a:gd name="T3" fmla="*/ 2147483646 h 60"/>
              <a:gd name="T4" fmla="*/ 2147483646 w 56"/>
              <a:gd name="T5" fmla="*/ 2147483646 h 60"/>
              <a:gd name="T6" fmla="*/ 0 w 56"/>
              <a:gd name="T7" fmla="*/ 2147483646 h 60"/>
              <a:gd name="T8" fmla="*/ 2147483646 w 56"/>
              <a:gd name="T9" fmla="*/ 0 h 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60"/>
              <a:gd name="T17" fmla="*/ 56 w 56"/>
              <a:gd name="T18" fmla="*/ 60 h 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60">
                <a:moveTo>
                  <a:pt x="28" y="0"/>
                </a:moveTo>
                <a:lnTo>
                  <a:pt x="56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936" name="Freeform 187"/>
          <p:cNvSpPr>
            <a:spLocks/>
          </p:cNvSpPr>
          <p:nvPr/>
        </p:nvSpPr>
        <p:spPr bwMode="auto">
          <a:xfrm>
            <a:off x="1600200" y="2971800"/>
            <a:ext cx="88900" cy="93663"/>
          </a:xfrm>
          <a:custGeom>
            <a:avLst/>
            <a:gdLst>
              <a:gd name="T0" fmla="*/ 2147483646 w 56"/>
              <a:gd name="T1" fmla="*/ 0 h 59"/>
              <a:gd name="T2" fmla="*/ 2147483646 w 56"/>
              <a:gd name="T3" fmla="*/ 2147483646 h 59"/>
              <a:gd name="T4" fmla="*/ 2147483646 w 56"/>
              <a:gd name="T5" fmla="*/ 2147483646 h 59"/>
              <a:gd name="T6" fmla="*/ 0 w 56"/>
              <a:gd name="T7" fmla="*/ 2147483646 h 59"/>
              <a:gd name="T8" fmla="*/ 2147483646 w 56"/>
              <a:gd name="T9" fmla="*/ 0 h 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59"/>
              <a:gd name="T17" fmla="*/ 56 w 56"/>
              <a:gd name="T18" fmla="*/ 59 h 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59">
                <a:moveTo>
                  <a:pt x="28" y="0"/>
                </a:moveTo>
                <a:lnTo>
                  <a:pt x="56" y="29"/>
                </a:lnTo>
                <a:lnTo>
                  <a:pt x="28" y="59"/>
                </a:lnTo>
                <a:lnTo>
                  <a:pt x="0" y="29"/>
                </a:lnTo>
                <a:lnTo>
                  <a:pt x="28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937" name="Oval 188"/>
          <p:cNvSpPr>
            <a:spLocks noChangeArrowheads="1"/>
          </p:cNvSpPr>
          <p:nvPr/>
        </p:nvSpPr>
        <p:spPr bwMode="auto">
          <a:xfrm>
            <a:off x="457200" y="3265488"/>
            <a:ext cx="84138" cy="87312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35938" name="Oval 189"/>
          <p:cNvSpPr>
            <a:spLocks noChangeArrowheads="1"/>
          </p:cNvSpPr>
          <p:nvPr/>
        </p:nvSpPr>
        <p:spPr bwMode="auto">
          <a:xfrm>
            <a:off x="1973263" y="3113088"/>
            <a:ext cx="84137" cy="87312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35939" name="Text Box 190"/>
          <p:cNvSpPr txBox="1">
            <a:spLocks noChangeArrowheads="1"/>
          </p:cNvSpPr>
          <p:nvPr/>
        </p:nvSpPr>
        <p:spPr bwMode="auto">
          <a:xfrm>
            <a:off x="5638800" y="5334000"/>
            <a:ext cx="8382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1400">
                <a:latin typeface="Tahoma" panose="020B0604030504040204" pitchFamily="34" charset="0"/>
                <a:ea typeface="굴림" pitchFamily="50" charset="-128"/>
              </a:rPr>
              <a:t>Update the cluster means</a:t>
            </a:r>
          </a:p>
        </p:txBody>
      </p:sp>
      <p:sp>
        <p:nvSpPr>
          <p:cNvPr id="35940" name="Text Box 191"/>
          <p:cNvSpPr txBox="1">
            <a:spLocks noChangeArrowheads="1"/>
          </p:cNvSpPr>
          <p:nvPr/>
        </p:nvSpPr>
        <p:spPr bwMode="auto">
          <a:xfrm>
            <a:off x="7848600" y="411480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1400">
                <a:latin typeface="Tahoma" panose="020B0604030504040204" pitchFamily="34" charset="0"/>
                <a:ea typeface="굴림" pitchFamily="50" charset="-128"/>
              </a:rPr>
              <a:t>reassign</a:t>
            </a:r>
          </a:p>
        </p:txBody>
      </p:sp>
      <p:sp>
        <p:nvSpPr>
          <p:cNvPr id="35941" name="Line 192"/>
          <p:cNvSpPr>
            <a:spLocks noChangeShapeType="1"/>
          </p:cNvSpPr>
          <p:nvPr/>
        </p:nvSpPr>
        <p:spPr bwMode="auto">
          <a:xfrm flipV="1">
            <a:off x="4267200" y="4114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2" name="Text Box 193"/>
          <p:cNvSpPr txBox="1">
            <a:spLocks noChangeArrowheads="1"/>
          </p:cNvSpPr>
          <p:nvPr/>
        </p:nvSpPr>
        <p:spPr bwMode="auto">
          <a:xfrm>
            <a:off x="4419600" y="411480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1400">
                <a:latin typeface="Tahoma" panose="020B0604030504040204" pitchFamily="34" charset="0"/>
                <a:ea typeface="굴림" pitchFamily="50" charset="-128"/>
              </a:rPr>
              <a:t>reassign</a:t>
            </a:r>
          </a:p>
        </p:txBody>
      </p:sp>
    </p:spTree>
    <p:extLst>
      <p:ext uri="{BB962C8B-B14F-4D97-AF65-F5344CB8AC3E}">
        <p14:creationId xmlns:p14="http://schemas.microsoft.com/office/powerpoint/2010/main" val="260864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Algorithm</a:t>
            </a:r>
          </a:p>
        </p:txBody>
      </p:sp>
      <p:sp>
        <p:nvSpPr>
          <p:cNvPr id="1462275" name="Rectangle 3"/>
          <p:cNvSpPr>
            <a:spLocks noGrp="1" noChangeArrowheads="1"/>
          </p:cNvSpPr>
          <p:nvPr>
            <p:ph idx="1"/>
          </p:nvPr>
        </p:nvSpPr>
        <p:spPr>
          <a:xfrm>
            <a:off x="1361447" y="1264016"/>
            <a:ext cx="6591985" cy="5041091"/>
          </a:xfrm>
        </p:spPr>
        <p:txBody>
          <a:bodyPr>
            <a:normAutofit/>
          </a:bodyPr>
          <a:lstStyle/>
          <a:p>
            <a:r>
              <a:rPr lang="en-US" dirty="0" smtClean="0"/>
              <a:t>Given k, the k-means algorithm is implemented in the following way: </a:t>
            </a:r>
          </a:p>
          <a:p>
            <a:pPr lvl="1">
              <a:lnSpc>
                <a:spcPct val="120000"/>
              </a:lnSpc>
              <a:buNone/>
              <a:defRPr/>
            </a:pPr>
            <a:r>
              <a:rPr lang="en-US" sz="2200" b="1" dirty="0">
                <a:solidFill>
                  <a:srgbClr val="0070C0"/>
                </a:solidFill>
                <a:latin typeface="Palatino Linotype" pitchFamily="18" charset="0"/>
              </a:rPr>
              <a:t>Algorithm </a:t>
            </a:r>
            <a:r>
              <a:rPr lang="en-US" sz="2200" b="1" i="1" dirty="0">
                <a:solidFill>
                  <a:srgbClr val="0070C0"/>
                </a:solidFill>
                <a:latin typeface="Palatino Linotype" pitchFamily="18" charset="0"/>
              </a:rPr>
              <a:t>k</a:t>
            </a:r>
            <a:r>
              <a:rPr lang="en-US" sz="2200" b="1" dirty="0">
                <a:solidFill>
                  <a:srgbClr val="0070C0"/>
                </a:solidFill>
                <a:latin typeface="Palatino Linotype" pitchFamily="18" charset="0"/>
              </a:rPr>
              <a:t>-means</a:t>
            </a:r>
          </a:p>
          <a:p>
            <a:pPr lvl="1">
              <a:spcBef>
                <a:spcPts val="0"/>
              </a:spcBef>
              <a:buNone/>
              <a:defRPr/>
            </a:pPr>
            <a:r>
              <a:rPr lang="en-US" dirty="0">
                <a:latin typeface="Palatino Linotype" pitchFamily="18" charset="0"/>
              </a:rPr>
              <a:t>// </a:t>
            </a:r>
            <a:r>
              <a:rPr lang="en-US" i="1" dirty="0">
                <a:latin typeface="Palatino Linotype" pitchFamily="18" charset="0"/>
              </a:rPr>
              <a:t>k</a:t>
            </a:r>
            <a:r>
              <a:rPr lang="en-US" dirty="0">
                <a:latin typeface="Palatino Linotype" pitchFamily="18" charset="0"/>
              </a:rPr>
              <a:t> - no. of clusters </a:t>
            </a:r>
          </a:p>
          <a:p>
            <a:pPr lvl="1">
              <a:spcBef>
                <a:spcPts val="0"/>
              </a:spcBef>
              <a:buNone/>
              <a:defRPr/>
            </a:pPr>
            <a:r>
              <a:rPr lang="en-US" dirty="0">
                <a:latin typeface="Palatino Linotype" pitchFamily="18" charset="0"/>
              </a:rPr>
              <a:t>// </a:t>
            </a:r>
            <a:r>
              <a:rPr lang="en-US" i="1" dirty="0">
                <a:latin typeface="Palatino Linotype" pitchFamily="18" charset="0"/>
              </a:rPr>
              <a:t>D</a:t>
            </a:r>
            <a:r>
              <a:rPr lang="en-US" dirty="0">
                <a:latin typeface="Palatino Linotype" pitchFamily="18" charset="0"/>
              </a:rPr>
              <a:t> – data set containing </a:t>
            </a:r>
            <a:r>
              <a:rPr lang="en-US" i="1" dirty="0">
                <a:latin typeface="Palatino Linotype" pitchFamily="18" charset="0"/>
              </a:rPr>
              <a:t>n</a:t>
            </a:r>
            <a:r>
              <a:rPr lang="en-US" dirty="0">
                <a:latin typeface="Palatino Linotype" pitchFamily="18" charset="0"/>
              </a:rPr>
              <a:t> objects</a:t>
            </a:r>
          </a:p>
          <a:p>
            <a:pPr marL="914400" lvl="1" indent="-457200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200" dirty="0">
                <a:solidFill>
                  <a:srgbClr val="000000"/>
                </a:solidFill>
                <a:latin typeface="Palatino Linotype" pitchFamily="18" charset="0"/>
              </a:rPr>
              <a:t>Arbitrarily choose </a:t>
            </a:r>
            <a:r>
              <a:rPr lang="en-US" sz="2200" i="1" dirty="0">
                <a:solidFill>
                  <a:srgbClr val="000000"/>
                </a:solidFill>
                <a:latin typeface="Palatino Linotype" pitchFamily="18" charset="0"/>
              </a:rPr>
              <a:t>k</a:t>
            </a:r>
            <a:r>
              <a:rPr lang="en-US" sz="2200" dirty="0">
                <a:solidFill>
                  <a:srgbClr val="000000"/>
                </a:solidFill>
                <a:latin typeface="Palatino Linotype" pitchFamily="18" charset="0"/>
              </a:rPr>
              <a:t> objects from </a:t>
            </a:r>
            <a:r>
              <a:rPr lang="en-US" sz="2200" i="1" dirty="0">
                <a:solidFill>
                  <a:srgbClr val="000000"/>
                </a:solidFill>
                <a:latin typeface="Palatino Linotype" pitchFamily="18" charset="0"/>
              </a:rPr>
              <a:t>D</a:t>
            </a:r>
            <a:r>
              <a:rPr lang="en-US" sz="2200" dirty="0">
                <a:solidFill>
                  <a:srgbClr val="000000"/>
                </a:solidFill>
                <a:latin typeface="Palatino Linotype" pitchFamily="18" charset="0"/>
              </a:rPr>
              <a:t> as the initial clusters</a:t>
            </a:r>
          </a:p>
          <a:p>
            <a:pPr marL="914400" lvl="1" indent="-457200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200" dirty="0">
                <a:solidFill>
                  <a:srgbClr val="FF0000"/>
                </a:solidFill>
                <a:latin typeface="Palatino Linotype" pitchFamily="18" charset="0"/>
              </a:rPr>
              <a:t>Repeat </a:t>
            </a:r>
          </a:p>
          <a:p>
            <a:pPr marL="1314450" lvl="2" indent="-457200">
              <a:spcBef>
                <a:spcPts val="0"/>
              </a:spcBef>
              <a:buFont typeface="+mj-lt"/>
              <a:buAutoNum type="alphaLcParenR"/>
              <a:defRPr/>
            </a:pPr>
            <a:r>
              <a:rPr lang="en-US" sz="2000" dirty="0">
                <a:solidFill>
                  <a:srgbClr val="000000"/>
                </a:solidFill>
                <a:latin typeface="Palatino Linotype" pitchFamily="18" charset="0"/>
              </a:rPr>
              <a:t>(re)assign each object to the cluster to which the object is the most similar, based on the mean value of the objects in the cluster</a:t>
            </a:r>
          </a:p>
          <a:p>
            <a:pPr marL="1314450" lvl="2" indent="-457200">
              <a:spcBef>
                <a:spcPts val="0"/>
              </a:spcBef>
              <a:buFont typeface="+mj-lt"/>
              <a:buAutoNum type="alphaLcParenR"/>
              <a:defRPr/>
            </a:pPr>
            <a:r>
              <a:rPr lang="en-US" sz="2000" dirty="0">
                <a:solidFill>
                  <a:srgbClr val="000000"/>
                </a:solidFill>
                <a:latin typeface="Palatino Linotype" pitchFamily="18" charset="0"/>
              </a:rPr>
              <a:t>Update the cluster means. i.e. calculate the mean value of the objects for each cluster</a:t>
            </a:r>
          </a:p>
          <a:p>
            <a:pPr marL="914400" lvl="1" indent="-457200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200" dirty="0">
                <a:solidFill>
                  <a:srgbClr val="FF0000"/>
                </a:solidFill>
                <a:latin typeface="Palatino Linotype" pitchFamily="18" charset="0"/>
              </a:rPr>
              <a:t>Until</a:t>
            </a:r>
            <a:r>
              <a:rPr lang="en-US" sz="2200" dirty="0">
                <a:solidFill>
                  <a:srgbClr val="000000"/>
                </a:solidFill>
                <a:latin typeface="Palatino Linotype" pitchFamily="18" charset="0"/>
              </a:rPr>
              <a:t> no </a:t>
            </a:r>
            <a:r>
              <a:rPr lang="en-US" sz="2200" dirty="0" smtClean="0">
                <a:solidFill>
                  <a:srgbClr val="000000"/>
                </a:solidFill>
                <a:latin typeface="Palatino Linotype" pitchFamily="18" charset="0"/>
              </a:rPr>
              <a:t>change</a:t>
            </a:r>
            <a:endParaRPr lang="en-US" sz="2200" dirty="0">
              <a:solidFill>
                <a:srgbClr val="000000"/>
              </a:solidFill>
              <a:latin typeface="Palatino Linotype" pitchFamily="18" charset="0"/>
            </a:endParaRPr>
          </a:p>
        </p:txBody>
      </p:sp>
      <p:sp>
        <p:nvSpPr>
          <p:cNvPr id="348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fld id="{96793F6D-E794-4693-B53C-F99B65A02A28}" type="slidenum">
              <a:rPr lang="en-US" altLang="en-US" sz="2000" smtClean="0">
                <a:solidFill>
                  <a:schemeClr val="bg1"/>
                </a:solidFill>
              </a:rPr>
              <a:pPr>
                <a:buNone/>
              </a:pPr>
              <a:t>113</a:t>
            </a:fld>
            <a:endParaRPr lang="en-US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05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b="1" dirty="0"/>
              <a:t>Problem:</a:t>
            </a:r>
            <a:r>
              <a:rPr lang="en-US" altLang="en-US" dirty="0"/>
              <a:t> Cluster the following eight points (with (x, y) representing locations) into three clusters: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A1(2, 10</a:t>
            </a:r>
            <a:r>
              <a:rPr lang="en-US" altLang="en-US" dirty="0" smtClean="0">
                <a:solidFill>
                  <a:srgbClr val="FF0000"/>
                </a:solidFill>
              </a:rPr>
              <a:t>)</a:t>
            </a:r>
            <a:r>
              <a:rPr lang="en-US" altLang="en-US" dirty="0" smtClean="0"/>
              <a:t>,  </a:t>
            </a:r>
            <a:r>
              <a:rPr lang="en-US" altLang="en-US" dirty="0"/>
              <a:t>A2(2, 5</a:t>
            </a:r>
            <a:r>
              <a:rPr lang="en-US" altLang="en-US" dirty="0" smtClean="0"/>
              <a:t>),  </a:t>
            </a:r>
            <a:r>
              <a:rPr lang="en-US" altLang="en-US" dirty="0"/>
              <a:t>A3(8, 4</a:t>
            </a:r>
            <a:r>
              <a:rPr lang="en-US" altLang="en-US" dirty="0" smtClean="0"/>
              <a:t>),  </a:t>
            </a:r>
            <a:r>
              <a:rPr lang="en-US" altLang="en-US" dirty="0">
                <a:solidFill>
                  <a:srgbClr val="FF0000"/>
                </a:solidFill>
              </a:rPr>
              <a:t>A4(5, 8)  </a:t>
            </a:r>
          </a:p>
          <a:p>
            <a:pPr>
              <a:buNone/>
            </a:pPr>
            <a:r>
              <a:rPr lang="en-US" altLang="en-US" dirty="0"/>
              <a:t>	A5(7, 5</a:t>
            </a:r>
            <a:r>
              <a:rPr lang="en-US" altLang="en-US" dirty="0" smtClean="0"/>
              <a:t>),   </a:t>
            </a:r>
            <a:r>
              <a:rPr lang="en-US" altLang="en-US" dirty="0"/>
              <a:t>A6(6, 4</a:t>
            </a:r>
            <a:r>
              <a:rPr lang="en-US" altLang="en-US" dirty="0" smtClean="0"/>
              <a:t>),   </a:t>
            </a:r>
            <a:r>
              <a:rPr lang="en-US" altLang="en-US" dirty="0">
                <a:solidFill>
                  <a:srgbClr val="FF0000"/>
                </a:solidFill>
              </a:rPr>
              <a:t>A7(1, 2</a:t>
            </a:r>
            <a:r>
              <a:rPr lang="en-US" altLang="en-US" dirty="0" smtClean="0">
                <a:solidFill>
                  <a:srgbClr val="FF0000"/>
                </a:solidFill>
              </a:rPr>
              <a:t>)</a:t>
            </a:r>
            <a:r>
              <a:rPr lang="en-US" altLang="en-US" dirty="0" smtClean="0"/>
              <a:t>,  </a:t>
            </a:r>
            <a:r>
              <a:rPr lang="en-US" altLang="en-US" dirty="0"/>
              <a:t>A8(4, 9). </a:t>
            </a:r>
          </a:p>
          <a:p>
            <a:r>
              <a:rPr lang="en-US" altLang="en-US" dirty="0"/>
              <a:t>Initial cluster centers are: </a:t>
            </a:r>
            <a:r>
              <a:rPr lang="en-US" altLang="en-US" dirty="0" smtClean="0"/>
              <a:t>                                A1(2</a:t>
            </a:r>
            <a:r>
              <a:rPr lang="en-US" altLang="en-US" dirty="0"/>
              <a:t>, 10),  A4(5, 8</a:t>
            </a:r>
            <a:r>
              <a:rPr lang="en-US" altLang="en-US" dirty="0" smtClean="0"/>
              <a:t>),</a:t>
            </a:r>
            <a:r>
              <a:rPr lang="bg-BG" altLang="en-US" dirty="0" smtClean="0"/>
              <a:t>  </a:t>
            </a:r>
            <a:r>
              <a:rPr lang="en-US" altLang="en-US" dirty="0"/>
              <a:t>and  A7(1, 2)</a:t>
            </a:r>
          </a:p>
          <a:p>
            <a:r>
              <a:rPr lang="en-US" altLang="en-US" dirty="0"/>
              <a:t>The distance function between two points  </a:t>
            </a:r>
            <a:r>
              <a:rPr lang="en-US" altLang="en-US" dirty="0" smtClean="0"/>
              <a:t>         </a:t>
            </a:r>
            <a:r>
              <a:rPr lang="en-US" altLang="en-US" i="1" dirty="0" smtClean="0"/>
              <a:t>a </a:t>
            </a:r>
            <a:r>
              <a:rPr lang="en-US" altLang="en-US" i="1" dirty="0"/>
              <a:t>= (x1, y1)</a:t>
            </a:r>
            <a:r>
              <a:rPr lang="en-US" altLang="en-US" dirty="0"/>
              <a:t>  and  </a:t>
            </a:r>
            <a:r>
              <a:rPr lang="en-US" altLang="en-US" i="1" dirty="0" smtClean="0"/>
              <a:t>b = (</a:t>
            </a:r>
            <a:r>
              <a:rPr lang="en-US" altLang="en-US" i="1" dirty="0"/>
              <a:t>x2, y2) </a:t>
            </a:r>
            <a:r>
              <a:rPr lang="en-US" altLang="en-US" dirty="0"/>
              <a:t> is defined as:   </a:t>
            </a:r>
          </a:p>
          <a:p>
            <a:pPr lvl="1">
              <a:buNone/>
            </a:pPr>
            <a:r>
              <a:rPr lang="en-US" altLang="en-US" sz="2400" i="1" dirty="0"/>
              <a:t>ρ(a, b) = |x2 – x1| + |y2 – y1|</a:t>
            </a:r>
            <a:r>
              <a:rPr lang="en-US" altLang="en-US" sz="2400" dirty="0"/>
              <a:t>   </a:t>
            </a:r>
            <a:endParaRPr lang="en-US" altLang="en-US" dirty="0"/>
          </a:p>
          <a:p>
            <a:r>
              <a:rPr lang="en-US" altLang="en-US" dirty="0"/>
              <a:t>Use </a:t>
            </a:r>
            <a:r>
              <a:rPr lang="en-US" altLang="en-US" i="1" dirty="0"/>
              <a:t>k</a:t>
            </a:r>
            <a:r>
              <a:rPr lang="en-US" altLang="en-US" dirty="0"/>
              <a:t>-means algorithm to find the three cluster centers after the second iteration.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6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7234" y="350875"/>
            <a:ext cx="6591985" cy="6071189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b="1" dirty="0">
                <a:solidFill>
                  <a:srgbClr val="FF0000"/>
                </a:solidFill>
              </a:rPr>
              <a:t>A1</a:t>
            </a:r>
            <a:r>
              <a:rPr lang="en-US" altLang="en-US" b="1" dirty="0"/>
              <a:t>(2, 10),</a:t>
            </a:r>
            <a:r>
              <a:rPr lang="en-US" altLang="en-US" dirty="0"/>
              <a:t>  A2(2, 5), A3(8, 4),  </a:t>
            </a:r>
            <a:r>
              <a:rPr lang="en-US" altLang="en-US" b="1" dirty="0">
                <a:solidFill>
                  <a:srgbClr val="FF0000"/>
                </a:solidFill>
              </a:rPr>
              <a:t>A4</a:t>
            </a:r>
            <a:r>
              <a:rPr lang="en-US" altLang="en-US" b="1" dirty="0"/>
              <a:t>(5, 8), </a:t>
            </a:r>
            <a:r>
              <a:rPr lang="en-US" altLang="en-US" dirty="0"/>
              <a:t>A5(7, 5),   A6(6, 4)   </a:t>
            </a:r>
            <a:r>
              <a:rPr lang="en-US" altLang="en-US" b="1" dirty="0">
                <a:solidFill>
                  <a:srgbClr val="FF0000"/>
                </a:solidFill>
              </a:rPr>
              <a:t>A7</a:t>
            </a:r>
            <a:r>
              <a:rPr lang="en-US" altLang="en-US" b="1" dirty="0"/>
              <a:t>(1, 2), </a:t>
            </a:r>
            <a:r>
              <a:rPr lang="en-US" altLang="en-US" dirty="0"/>
              <a:t> A8(4, 9). </a:t>
            </a:r>
          </a:p>
          <a:p>
            <a:r>
              <a:rPr lang="en-US" altLang="en-US" dirty="0"/>
              <a:t>k = 3</a:t>
            </a:r>
          </a:p>
          <a:p>
            <a:r>
              <a:rPr lang="en-US" altLang="en-US" dirty="0"/>
              <a:t>Initial cluster centers are: A1(2, 10),  A4(5, 8)</a:t>
            </a:r>
            <a:r>
              <a:rPr lang="bg-BG" altLang="en-US" dirty="0"/>
              <a:t>  </a:t>
            </a:r>
            <a:r>
              <a:rPr lang="en-US" altLang="en-US" dirty="0"/>
              <a:t>and  A7(1, 2)</a:t>
            </a:r>
          </a:p>
          <a:p>
            <a:r>
              <a:rPr lang="en-US" altLang="en-US" b="1" dirty="0"/>
              <a:t>Iteration – 1</a:t>
            </a:r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 smtClean="0"/>
          </a:p>
          <a:p>
            <a:endParaRPr lang="en-US" altLang="en-US" b="1" dirty="0" smtClean="0"/>
          </a:p>
          <a:p>
            <a:r>
              <a:rPr lang="en-US" altLang="en-US" b="1" dirty="0" smtClean="0"/>
              <a:t>K</a:t>
            </a:r>
            <a:r>
              <a:rPr lang="en-US" altLang="en-US" b="1" baseline="-25000" dirty="0" smtClean="0"/>
              <a:t>1</a:t>
            </a:r>
            <a:r>
              <a:rPr lang="en-US" altLang="en-US" b="1" dirty="0" smtClean="0"/>
              <a:t> </a:t>
            </a:r>
            <a:r>
              <a:rPr lang="en-US" altLang="en-US" b="1" dirty="0"/>
              <a:t>= {A1}, K</a:t>
            </a:r>
            <a:r>
              <a:rPr lang="en-US" altLang="en-US" b="1" baseline="-25000" dirty="0"/>
              <a:t>2</a:t>
            </a:r>
            <a:r>
              <a:rPr lang="en-US" altLang="en-US" b="1" dirty="0"/>
              <a:t> = {A3</a:t>
            </a:r>
            <a:r>
              <a:rPr lang="en-US" altLang="en-US" b="1" dirty="0" smtClean="0"/>
              <a:t>, A4, A5, A6, A8</a:t>
            </a:r>
            <a:r>
              <a:rPr lang="en-US" altLang="en-US" b="1" dirty="0"/>
              <a:t>}, </a:t>
            </a:r>
            <a:endParaRPr lang="en-US" altLang="en-US" b="1" dirty="0" smtClean="0"/>
          </a:p>
          <a:p>
            <a:r>
              <a:rPr lang="en-US" altLang="en-US" b="1" dirty="0" smtClean="0"/>
              <a:t>K</a:t>
            </a:r>
            <a:r>
              <a:rPr lang="en-US" altLang="en-US" b="1" baseline="-25000" dirty="0" smtClean="0"/>
              <a:t>3</a:t>
            </a:r>
            <a:r>
              <a:rPr lang="en-US" altLang="en-US" b="1" dirty="0" smtClean="0"/>
              <a:t> </a:t>
            </a:r>
            <a:r>
              <a:rPr lang="en-US" altLang="en-US" b="1" dirty="0"/>
              <a:t>= {A2</a:t>
            </a:r>
            <a:r>
              <a:rPr lang="en-US" altLang="en-US" b="1" dirty="0" smtClean="0"/>
              <a:t>, A7</a:t>
            </a:r>
            <a:r>
              <a:rPr lang="en-US" altLang="en-US" b="1" dirty="0"/>
              <a:t>}</a:t>
            </a:r>
          </a:p>
          <a:p>
            <a:r>
              <a:rPr lang="en-US" altLang="en-US" b="1" dirty="0"/>
              <a:t>m</a:t>
            </a:r>
            <a:r>
              <a:rPr lang="en-US" altLang="en-US" b="1" baseline="-25000" dirty="0"/>
              <a:t>1</a:t>
            </a:r>
            <a:r>
              <a:rPr lang="en-US" altLang="en-US" b="1" dirty="0"/>
              <a:t> = (2, 10), m</a:t>
            </a:r>
            <a:r>
              <a:rPr lang="en-US" altLang="en-US" b="1" baseline="-25000" dirty="0"/>
              <a:t>2</a:t>
            </a:r>
            <a:r>
              <a:rPr lang="en-US" altLang="en-US" b="1" dirty="0"/>
              <a:t> = (6, 6), m</a:t>
            </a:r>
            <a:r>
              <a:rPr lang="en-US" altLang="en-US" b="1" baseline="-25000" dirty="0"/>
              <a:t>3</a:t>
            </a:r>
            <a:r>
              <a:rPr lang="en-US" altLang="en-US" b="1" dirty="0"/>
              <a:t> = (1.5, 3.5)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115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051952"/>
              </p:ext>
            </p:extLst>
          </p:nvPr>
        </p:nvGraphicFramePr>
        <p:xfrm>
          <a:off x="1917505" y="2628014"/>
          <a:ext cx="5791200" cy="2468880"/>
        </p:xfrm>
        <a:graphic>
          <a:graphicData uri="http://schemas.openxmlformats.org/drawingml/2006/table">
            <a:tbl>
              <a:tblPr/>
              <a:tblGrid>
                <a:gridCol w="442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Point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 (</a:t>
                      </a:r>
                      <a:r>
                        <a:rPr lang="en-US" sz="1800" b="1" dirty="0">
                          <a:latin typeface="+mn-lt"/>
                          <a:ea typeface="Times New Roman"/>
                          <a:cs typeface="Times New Roman"/>
                        </a:rPr>
                        <a:t>2, 10)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 (</a:t>
                      </a:r>
                      <a:r>
                        <a:rPr lang="en-US" sz="1800" b="1" dirty="0">
                          <a:latin typeface="+mn-lt"/>
                          <a:ea typeface="Times New Roman"/>
                          <a:cs typeface="Times New Roman"/>
                        </a:rPr>
                        <a:t>5, 8)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800" b="1" dirty="0">
                          <a:latin typeface="+mn-lt"/>
                          <a:ea typeface="Times New Roman"/>
                          <a:cs typeface="Times New Roman"/>
                        </a:rPr>
                        <a:t>1, 2)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Cluster</a:t>
                      </a:r>
                      <a:endParaRPr lang="en-US" sz="1800" dirty="0" smtClean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A1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+mn-lt"/>
                          <a:ea typeface="Times New Roman"/>
                          <a:cs typeface="Times New Roman"/>
                        </a:rPr>
                        <a:t>(2, 10)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5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9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A2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+mn-lt"/>
                          <a:ea typeface="Times New Roman"/>
                          <a:cs typeface="Times New Roman"/>
                        </a:rPr>
                        <a:t>(2, 5)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5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6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4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3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A3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(8, 4)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12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7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+mn-lt"/>
                          <a:ea typeface="Times New Roman"/>
                          <a:cs typeface="Times New Roman"/>
                        </a:rPr>
                        <a:t>9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A4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(5, 8)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+mn-lt"/>
                          <a:ea typeface="Times New Roman"/>
                          <a:cs typeface="Times New Roman"/>
                        </a:rPr>
                        <a:t>5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+mn-lt"/>
                          <a:ea typeface="Times New Roman"/>
                          <a:cs typeface="Times New Roman"/>
                        </a:rPr>
                        <a:t>10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A5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(7, 5)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+mn-lt"/>
                          <a:ea typeface="Times New Roman"/>
                          <a:cs typeface="Times New Roman"/>
                        </a:rPr>
                        <a:t>10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5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+mn-lt"/>
                          <a:ea typeface="Times New Roman"/>
                          <a:cs typeface="Times New Roman"/>
                        </a:rPr>
                        <a:t>9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A6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(6, 4)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+mn-lt"/>
                          <a:ea typeface="Times New Roman"/>
                          <a:cs typeface="Times New Roman"/>
                        </a:rPr>
                        <a:t>10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5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+mn-lt"/>
                          <a:ea typeface="Times New Roman"/>
                          <a:cs typeface="Times New Roman"/>
                        </a:rPr>
                        <a:t>7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A7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(1, 2)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+mn-lt"/>
                          <a:ea typeface="Times New Roman"/>
                          <a:cs typeface="Times New Roman"/>
                        </a:rPr>
                        <a:t>9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+mn-lt"/>
                          <a:ea typeface="Times New Roman"/>
                          <a:cs typeface="Times New Roman"/>
                        </a:rPr>
                        <a:t>10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3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A8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(4, 9)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+mn-lt"/>
                          <a:ea typeface="Times New Roman"/>
                          <a:cs typeface="Times New Roman"/>
                        </a:rPr>
                        <a:t>3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10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79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Example-2 (</a:t>
            </a:r>
            <a:r>
              <a:rPr lang="en-US" dirty="0" err="1" smtClean="0"/>
              <a:t>Contd</a:t>
            </a:r>
            <a:r>
              <a:rPr lang="en-US" dirty="0" smtClean="0"/>
              <a:t>…)</a:t>
            </a:r>
            <a:endParaRPr lang="en-US" dirty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1942415" y="1392864"/>
            <a:ext cx="6591985" cy="5114261"/>
          </a:xfrm>
        </p:spPr>
        <p:txBody>
          <a:bodyPr>
            <a:normAutofit fontScale="92500"/>
          </a:bodyPr>
          <a:lstStyle/>
          <a:p>
            <a:r>
              <a:rPr lang="en-US" altLang="en-US" b="1" dirty="0" smtClean="0"/>
              <a:t>Iteration – 2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sz="2400" b="1" dirty="0" smtClean="0"/>
          </a:p>
          <a:p>
            <a:endParaRPr lang="en-US" altLang="en-US" sz="2400" b="1" dirty="0" smtClean="0"/>
          </a:p>
          <a:p>
            <a:r>
              <a:rPr lang="en-US" altLang="en-US" sz="2400" b="1" dirty="0" smtClean="0"/>
              <a:t>K</a:t>
            </a:r>
            <a:r>
              <a:rPr lang="en-US" altLang="en-US" sz="2400" b="1" baseline="-25000" dirty="0" smtClean="0"/>
              <a:t>1</a:t>
            </a:r>
            <a:r>
              <a:rPr lang="en-US" altLang="en-US" sz="2400" b="1" dirty="0" smtClean="0"/>
              <a:t> = {A1, </a:t>
            </a:r>
            <a:r>
              <a:rPr lang="en-US" altLang="en-US" sz="2400" b="1" dirty="0" smtClean="0">
                <a:solidFill>
                  <a:srgbClr val="FF0000"/>
                </a:solidFill>
              </a:rPr>
              <a:t>A8</a:t>
            </a:r>
            <a:r>
              <a:rPr lang="en-US" altLang="en-US" sz="2400" b="1" dirty="0" smtClean="0"/>
              <a:t>}, K</a:t>
            </a:r>
            <a:r>
              <a:rPr lang="en-US" altLang="en-US" sz="2400" b="1" baseline="-25000" dirty="0" smtClean="0"/>
              <a:t>2</a:t>
            </a:r>
            <a:r>
              <a:rPr lang="en-US" altLang="en-US" sz="2400" b="1" dirty="0" smtClean="0"/>
              <a:t> = {A3, A4, A5, A6},                     K</a:t>
            </a:r>
            <a:r>
              <a:rPr lang="en-US" altLang="en-US" sz="2400" b="1" baseline="-25000" dirty="0" smtClean="0"/>
              <a:t>3</a:t>
            </a:r>
            <a:r>
              <a:rPr lang="en-US" altLang="en-US" sz="2400" b="1" dirty="0" smtClean="0"/>
              <a:t> = {A2,A7}</a:t>
            </a:r>
          </a:p>
          <a:p>
            <a:r>
              <a:rPr lang="en-US" altLang="en-US" sz="2400" b="1" dirty="0" smtClean="0"/>
              <a:t>m</a:t>
            </a:r>
            <a:r>
              <a:rPr lang="en-US" altLang="en-US" sz="2400" b="1" baseline="-25000" dirty="0" smtClean="0"/>
              <a:t>1</a:t>
            </a:r>
            <a:r>
              <a:rPr lang="en-US" altLang="en-US" sz="2400" b="1" dirty="0" smtClean="0"/>
              <a:t> = (3, 9.5), m</a:t>
            </a:r>
            <a:r>
              <a:rPr lang="en-US" altLang="en-US" sz="2400" b="1" baseline="-25000" dirty="0" smtClean="0"/>
              <a:t>2</a:t>
            </a:r>
            <a:r>
              <a:rPr lang="en-US" altLang="en-US" sz="2400" b="1" dirty="0" smtClean="0"/>
              <a:t> = (6.5, 5.25), m</a:t>
            </a:r>
            <a:r>
              <a:rPr lang="en-US" altLang="en-US" sz="2400" b="1" baseline="-25000" dirty="0" smtClean="0"/>
              <a:t>3</a:t>
            </a:r>
            <a:r>
              <a:rPr lang="en-US" altLang="en-US" sz="2400" b="1" dirty="0" smtClean="0"/>
              <a:t> = (1.5, 3.5)</a:t>
            </a:r>
          </a:p>
          <a:p>
            <a:endParaRPr lang="en-US" alt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205309"/>
              </p:ext>
            </p:extLst>
          </p:nvPr>
        </p:nvGraphicFramePr>
        <p:xfrm>
          <a:off x="2342807" y="2096386"/>
          <a:ext cx="5791200" cy="2743200"/>
        </p:xfrm>
        <a:graphic>
          <a:graphicData uri="http://schemas.openxmlformats.org/drawingml/2006/table">
            <a:tbl>
              <a:tblPr/>
              <a:tblGrid>
                <a:gridCol w="442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Point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 (2</a:t>
                      </a:r>
                      <a:r>
                        <a:rPr lang="en-US" sz="1800" b="1" dirty="0">
                          <a:latin typeface="+mn-lt"/>
                          <a:ea typeface="Times New Roman"/>
                          <a:cs typeface="Times New Roman"/>
                        </a:rPr>
                        <a:t>, 10)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 (6, 6)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(1.5, 3.5)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Cluster</a:t>
                      </a:r>
                      <a:endParaRPr lang="en-US" sz="1800" dirty="0" smtClean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(2, 10)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8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7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(2, 5)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(8, 4)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4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8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(5, 8)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3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8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(7, 5)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7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(6, 4)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(1, 2)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9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(4, 9)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8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latin typeface="+mn-lt"/>
                          <a:ea typeface="Times New Roman"/>
                          <a:cs typeface="Times New Roman"/>
                        </a:rPr>
                        <a:t>1</a:t>
                      </a:r>
                      <a:endParaRPr lang="en-US" sz="18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29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Example -2 (</a:t>
            </a:r>
            <a:r>
              <a:rPr lang="en-US" dirty="0" err="1" smtClean="0"/>
              <a:t>Contd</a:t>
            </a:r>
            <a:r>
              <a:rPr lang="en-US" dirty="0" smtClean="0"/>
              <a:t>…)</a:t>
            </a:r>
            <a:endParaRPr lang="en-US" dirty="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942415" y="1329070"/>
            <a:ext cx="6591985" cy="5103628"/>
          </a:xfrm>
        </p:spPr>
        <p:txBody>
          <a:bodyPr>
            <a:normAutofit fontScale="92500"/>
          </a:bodyPr>
          <a:lstStyle/>
          <a:p>
            <a:r>
              <a:rPr lang="en-US" altLang="en-US" b="1" dirty="0" smtClean="0"/>
              <a:t>Iteration – 3</a:t>
            </a:r>
          </a:p>
          <a:p>
            <a:endParaRPr lang="en-US" altLang="en-US" b="1" dirty="0" smtClean="0"/>
          </a:p>
          <a:p>
            <a:endParaRPr lang="en-US" altLang="en-US" b="1" dirty="0" smtClean="0"/>
          </a:p>
          <a:p>
            <a:endParaRPr lang="en-US" altLang="en-US" b="1" dirty="0" smtClean="0"/>
          </a:p>
          <a:p>
            <a:endParaRPr lang="en-US" altLang="en-US" b="1" dirty="0" smtClean="0"/>
          </a:p>
          <a:p>
            <a:endParaRPr lang="en-US" altLang="en-US" b="1" dirty="0" smtClean="0"/>
          </a:p>
          <a:p>
            <a:endParaRPr lang="en-US" altLang="en-US" sz="2400" b="1" dirty="0" smtClean="0"/>
          </a:p>
          <a:p>
            <a:endParaRPr lang="en-US" altLang="en-US" b="1" dirty="0"/>
          </a:p>
          <a:p>
            <a:r>
              <a:rPr lang="en-US" altLang="en-US" sz="2400" b="1" dirty="0" smtClean="0"/>
              <a:t>K</a:t>
            </a:r>
            <a:r>
              <a:rPr lang="en-US" altLang="en-US" sz="2400" b="1" baseline="-25000" dirty="0" smtClean="0"/>
              <a:t>1</a:t>
            </a:r>
            <a:r>
              <a:rPr lang="en-US" altLang="en-US" sz="2400" b="1" dirty="0" smtClean="0"/>
              <a:t> = {A1, </a:t>
            </a:r>
            <a:r>
              <a:rPr lang="en-US" altLang="en-US" sz="2400" b="1" dirty="0" smtClean="0">
                <a:solidFill>
                  <a:srgbClr val="FF0000"/>
                </a:solidFill>
              </a:rPr>
              <a:t>A4</a:t>
            </a:r>
            <a:r>
              <a:rPr lang="en-US" altLang="en-US" sz="2400" b="1" dirty="0" smtClean="0"/>
              <a:t>, </a:t>
            </a:r>
            <a:r>
              <a:rPr lang="en-US" altLang="en-US" sz="2400" b="1" dirty="0" smtClean="0">
                <a:solidFill>
                  <a:srgbClr val="FF0000"/>
                </a:solidFill>
              </a:rPr>
              <a:t>A8</a:t>
            </a:r>
            <a:r>
              <a:rPr lang="en-US" altLang="en-US" sz="2400" b="1" dirty="0" smtClean="0"/>
              <a:t>}, K</a:t>
            </a:r>
            <a:r>
              <a:rPr lang="en-US" altLang="en-US" sz="2400" b="1" baseline="-25000" dirty="0" smtClean="0"/>
              <a:t>2</a:t>
            </a:r>
            <a:r>
              <a:rPr lang="en-US" altLang="en-US" sz="2400" b="1" dirty="0" smtClean="0"/>
              <a:t> = {A3,A5,A6},                 K</a:t>
            </a:r>
            <a:r>
              <a:rPr lang="en-US" altLang="en-US" sz="2400" b="1" baseline="-25000" dirty="0" smtClean="0"/>
              <a:t>3</a:t>
            </a:r>
            <a:r>
              <a:rPr lang="en-US" altLang="en-US" sz="2400" b="1" dirty="0" smtClean="0"/>
              <a:t> = {A2,A7}</a:t>
            </a:r>
          </a:p>
          <a:p>
            <a:r>
              <a:rPr lang="en-US" altLang="en-US" sz="2400" b="1" dirty="0" smtClean="0"/>
              <a:t>m</a:t>
            </a:r>
            <a:r>
              <a:rPr lang="en-US" altLang="en-US" sz="2400" b="1" baseline="-25000" dirty="0" smtClean="0"/>
              <a:t>1</a:t>
            </a:r>
            <a:r>
              <a:rPr lang="en-US" altLang="en-US" sz="2400" b="1" dirty="0" smtClean="0"/>
              <a:t> = (3.66, 9.0), m</a:t>
            </a:r>
            <a:r>
              <a:rPr lang="en-US" altLang="en-US" sz="2400" b="1" baseline="-25000" dirty="0" smtClean="0"/>
              <a:t>2</a:t>
            </a:r>
            <a:r>
              <a:rPr lang="en-US" altLang="en-US" sz="2400" b="1" dirty="0" smtClean="0"/>
              <a:t> = (7.0, 4.33), m</a:t>
            </a:r>
            <a:r>
              <a:rPr lang="en-US" altLang="en-US" sz="2400" b="1" baseline="-25000" dirty="0" smtClean="0"/>
              <a:t>3</a:t>
            </a:r>
            <a:r>
              <a:rPr lang="en-US" altLang="en-US" sz="2400" b="1" dirty="0" smtClean="0"/>
              <a:t> = (1.5, 3.5)</a:t>
            </a:r>
          </a:p>
          <a:p>
            <a:endParaRPr lang="en-US" altLang="en-US" b="1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637289"/>
              </p:ext>
            </p:extLst>
          </p:nvPr>
        </p:nvGraphicFramePr>
        <p:xfrm>
          <a:off x="1942415" y="2183219"/>
          <a:ext cx="6489204" cy="2468880"/>
        </p:xfrm>
        <a:graphic>
          <a:graphicData uri="http://schemas.openxmlformats.org/drawingml/2006/table">
            <a:tbl>
              <a:tblPr/>
              <a:tblGrid>
                <a:gridCol w="465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8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9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8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5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Point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 (3, 9.5)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 (6.5, 5.25)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(1.5, 3.5)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Cluster</a:t>
                      </a:r>
                      <a:endParaRPr lang="en-US" sz="1800" dirty="0" smtClean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(2, 10)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1.5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9.25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7.0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(2, 5)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5.5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4.75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3.0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(8, 4)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10.5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3.75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8.0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(5, 8)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3.5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4.75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10.0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1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(7, 5)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8.5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1.75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9.0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(6, 4)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8.5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1.75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6.0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(1, 2)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9.5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8.75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2.0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+mn-lt"/>
                          <a:ea typeface="Times New Roman"/>
                          <a:cs typeface="Times New Roman"/>
                        </a:rPr>
                        <a:t>(4, 9)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1.5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7.75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10.0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1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85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360967"/>
            <a:ext cx="6591985" cy="4921846"/>
          </a:xfrm>
        </p:spPr>
        <p:txBody>
          <a:bodyPr/>
          <a:lstStyle/>
          <a:p>
            <a:r>
              <a:rPr lang="en-US" altLang="en-US" b="1" dirty="0"/>
              <a:t>K</a:t>
            </a:r>
            <a:r>
              <a:rPr lang="en-US" altLang="en-US" b="1" baseline="-25000" dirty="0"/>
              <a:t>1</a:t>
            </a:r>
            <a:r>
              <a:rPr lang="en-US" altLang="en-US" b="1" dirty="0"/>
              <a:t> = {A1, A4, A8}, K</a:t>
            </a:r>
            <a:r>
              <a:rPr lang="en-US" altLang="en-US" b="1" baseline="-25000" dirty="0"/>
              <a:t>2</a:t>
            </a:r>
            <a:r>
              <a:rPr lang="en-US" altLang="en-US" b="1" dirty="0"/>
              <a:t> = {A3,A5,A6},                 K</a:t>
            </a:r>
            <a:r>
              <a:rPr lang="en-US" altLang="en-US" b="1" baseline="-25000" dirty="0"/>
              <a:t>3</a:t>
            </a:r>
            <a:r>
              <a:rPr lang="en-US" altLang="en-US" b="1" dirty="0"/>
              <a:t> = {A2,A7}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158" y="2411662"/>
            <a:ext cx="6440498" cy="387115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434316" y="2987749"/>
            <a:ext cx="3072810" cy="149919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45125" y="4405430"/>
            <a:ext cx="2516373" cy="105970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87250" y="4449435"/>
            <a:ext cx="1789057" cy="119644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6000" y="1859340"/>
            <a:ext cx="230726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X               Y</a:t>
            </a:r>
          </a:p>
          <a:p>
            <a:r>
              <a:rPr lang="es-ES" sz="2000" b="1" dirty="0"/>
              <a:t>2     </a:t>
            </a:r>
            <a:r>
              <a:rPr lang="es-ES" sz="2000" b="1" dirty="0" smtClean="0"/>
              <a:t>          </a:t>
            </a:r>
            <a:r>
              <a:rPr lang="es-ES" sz="2000" b="1" dirty="0"/>
              <a:t>4</a:t>
            </a:r>
          </a:p>
          <a:p>
            <a:r>
              <a:rPr lang="es-ES" sz="2000" b="1" dirty="0">
                <a:solidFill>
                  <a:srgbClr val="FF0000"/>
                </a:solidFill>
              </a:rPr>
              <a:t>2               </a:t>
            </a:r>
            <a:r>
              <a:rPr lang="es-ES" sz="2000" b="1" dirty="0" smtClean="0">
                <a:solidFill>
                  <a:srgbClr val="FF0000"/>
                </a:solidFill>
              </a:rPr>
              <a:t>6</a:t>
            </a:r>
            <a:endParaRPr lang="es-ES" sz="2000" b="1" dirty="0">
              <a:solidFill>
                <a:srgbClr val="FF0000"/>
              </a:solidFill>
            </a:endParaRPr>
          </a:p>
          <a:p>
            <a:r>
              <a:rPr lang="es-ES" sz="2000" b="1" dirty="0"/>
              <a:t>5              </a:t>
            </a:r>
            <a:r>
              <a:rPr lang="es-ES" sz="2000" b="1" dirty="0" smtClean="0"/>
              <a:t> </a:t>
            </a:r>
            <a:r>
              <a:rPr lang="es-ES" sz="2000" b="1" dirty="0"/>
              <a:t>6</a:t>
            </a:r>
          </a:p>
          <a:p>
            <a:r>
              <a:rPr lang="es-ES" sz="2000" b="1" dirty="0"/>
              <a:t>4              </a:t>
            </a:r>
            <a:r>
              <a:rPr lang="es-ES" sz="2000" b="1" dirty="0" smtClean="0"/>
              <a:t> </a:t>
            </a:r>
            <a:r>
              <a:rPr lang="es-ES" sz="2000" b="1" dirty="0"/>
              <a:t>7</a:t>
            </a:r>
          </a:p>
          <a:p>
            <a:r>
              <a:rPr lang="es-ES" sz="2000" b="1" dirty="0">
                <a:solidFill>
                  <a:srgbClr val="FF0000"/>
                </a:solidFill>
              </a:rPr>
              <a:t>8              </a:t>
            </a:r>
            <a:r>
              <a:rPr lang="es-ES" sz="2000" b="1" dirty="0" smtClean="0">
                <a:solidFill>
                  <a:srgbClr val="FF0000"/>
                </a:solidFill>
              </a:rPr>
              <a:t> </a:t>
            </a:r>
            <a:r>
              <a:rPr lang="es-ES" sz="2000" b="1" dirty="0">
                <a:solidFill>
                  <a:srgbClr val="FF0000"/>
                </a:solidFill>
              </a:rPr>
              <a:t>3</a:t>
            </a:r>
          </a:p>
          <a:p>
            <a:r>
              <a:rPr lang="es-ES" sz="2000" b="1" dirty="0"/>
              <a:t>6               </a:t>
            </a:r>
            <a:r>
              <a:rPr lang="es-ES" sz="2000" b="1" dirty="0" smtClean="0"/>
              <a:t>6</a:t>
            </a:r>
            <a:endParaRPr lang="es-ES" sz="2000" b="1" dirty="0"/>
          </a:p>
          <a:p>
            <a:r>
              <a:rPr lang="es-ES" sz="2000" b="1" dirty="0"/>
              <a:t>5              </a:t>
            </a:r>
            <a:r>
              <a:rPr lang="es-ES" sz="2000" b="1" dirty="0" smtClean="0"/>
              <a:t> </a:t>
            </a:r>
            <a:r>
              <a:rPr lang="es-ES" sz="2000" b="1" dirty="0"/>
              <a:t>2</a:t>
            </a:r>
          </a:p>
          <a:p>
            <a:r>
              <a:rPr lang="es-ES" sz="2000" b="1" dirty="0"/>
              <a:t>5             </a:t>
            </a:r>
            <a:r>
              <a:rPr lang="es-ES" sz="2000" b="1" dirty="0" smtClean="0"/>
              <a:t>  </a:t>
            </a:r>
            <a:r>
              <a:rPr lang="es-ES" sz="2000" b="1" dirty="0"/>
              <a:t>7</a:t>
            </a:r>
          </a:p>
          <a:p>
            <a:r>
              <a:rPr lang="es-ES" sz="2000" b="1" dirty="0"/>
              <a:t>6              </a:t>
            </a:r>
            <a:r>
              <a:rPr lang="es-ES" sz="2000" b="1" dirty="0" smtClean="0"/>
              <a:t> </a:t>
            </a:r>
            <a:r>
              <a:rPr lang="es-ES" sz="2000" b="1" dirty="0"/>
              <a:t>3</a:t>
            </a:r>
          </a:p>
          <a:p>
            <a:r>
              <a:rPr lang="es-ES" sz="2000" b="1" dirty="0"/>
              <a:t>4             </a:t>
            </a:r>
            <a:r>
              <a:rPr lang="es-ES" sz="2000" b="1" dirty="0" smtClean="0"/>
              <a:t>  </a:t>
            </a:r>
            <a:r>
              <a:rPr lang="es-ES" sz="2000" b="1" dirty="0"/>
              <a:t>4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733107"/>
            <a:ext cx="1626781" cy="36041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86000" y="2179674"/>
            <a:ext cx="16267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993356" y="2436260"/>
            <a:ext cx="19046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AGaramondPro-Regular"/>
              </a:rPr>
              <a:t>Seed points</a:t>
            </a:r>
          </a:p>
          <a:p>
            <a:r>
              <a:rPr lang="en-US" sz="2000" b="1" dirty="0" smtClean="0">
                <a:latin typeface="AGaramondPro-Regular"/>
              </a:rPr>
              <a:t>(</a:t>
            </a:r>
            <a:r>
              <a:rPr lang="en-US" sz="2000" b="1" dirty="0">
                <a:latin typeface="AGaramondPro-Regular"/>
              </a:rPr>
              <a:t>2,6) and (8,3).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684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 of a Decision Tree</a:t>
            </a:r>
          </a:p>
        </p:txBody>
      </p:sp>
      <p:grpSp>
        <p:nvGrpSpPr>
          <p:cNvPr id="29699" name="Group 3"/>
          <p:cNvGrpSpPr>
            <a:grpSpLocks/>
          </p:cNvGrpSpPr>
          <p:nvPr/>
        </p:nvGrpSpPr>
        <p:grpSpPr bwMode="auto">
          <a:xfrm>
            <a:off x="228600" y="1371600"/>
            <a:ext cx="3587750" cy="4311650"/>
            <a:chOff x="288" y="951"/>
            <a:chExt cx="2260" cy="2716"/>
          </a:xfrm>
        </p:grpSpPr>
        <p:graphicFrame>
          <p:nvGraphicFramePr>
            <p:cNvPr id="29729" name="Object 2"/>
            <p:cNvGraphicFramePr>
              <a:graphicFrameLocks noChangeAspect="1"/>
            </p:cNvGraphicFramePr>
            <p:nvPr/>
          </p:nvGraphicFramePr>
          <p:xfrm>
            <a:off x="288" y="1344"/>
            <a:ext cx="2246" cy="2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4" name="Document" r:id="rId4" imgW="5404104" imgH="5779008" progId="Word.Document.8">
                    <p:embed/>
                  </p:oleObj>
                </mc:Choice>
                <mc:Fallback>
                  <p:oleObj name="Document" r:id="rId4" imgW="5404104" imgH="5779008" progId="Word.Document.8">
                    <p:embed/>
                    <p:pic>
                      <p:nvPicPr>
                        <p:cNvPr id="29729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344"/>
                          <a:ext cx="2246" cy="2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30" name="Text Box 5"/>
            <p:cNvSpPr txBox="1">
              <a:spLocks noChangeArrowheads="1"/>
            </p:cNvSpPr>
            <p:nvPr/>
          </p:nvSpPr>
          <p:spPr bwMode="auto">
            <a:xfrm rot="-2416809">
              <a:off x="672" y="951"/>
              <a:ext cx="7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006600"/>
                  </a:solidFill>
                </a:rPr>
                <a:t>categorical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29731" name="Text Box 6"/>
            <p:cNvSpPr txBox="1">
              <a:spLocks noChangeArrowheads="1"/>
            </p:cNvSpPr>
            <p:nvPr/>
          </p:nvSpPr>
          <p:spPr bwMode="auto">
            <a:xfrm rot="-2416809">
              <a:off x="1104" y="951"/>
              <a:ext cx="7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006600"/>
                  </a:solidFill>
                </a:rPr>
                <a:t>categorical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29732" name="Text Box 7"/>
            <p:cNvSpPr txBox="1">
              <a:spLocks noChangeArrowheads="1"/>
            </p:cNvSpPr>
            <p:nvPr/>
          </p:nvSpPr>
          <p:spPr bwMode="auto">
            <a:xfrm rot="-2416809">
              <a:off x="1632" y="951"/>
              <a:ext cx="80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006600"/>
                  </a:solidFill>
                </a:rPr>
                <a:t>continuous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29733" name="Text Box 8"/>
            <p:cNvSpPr txBox="1">
              <a:spLocks noChangeArrowheads="1"/>
            </p:cNvSpPr>
            <p:nvPr/>
          </p:nvSpPr>
          <p:spPr bwMode="auto">
            <a:xfrm rot="-2416809">
              <a:off x="2112" y="1047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006600"/>
                  </a:solidFill>
                </a:rPr>
                <a:t>class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</p:grpSp>
      <p:sp>
        <p:nvSpPr>
          <p:cNvPr id="29700" name="Line 9"/>
          <p:cNvSpPr>
            <a:spLocks noChangeShapeType="1"/>
          </p:cNvSpPr>
          <p:nvPr/>
        </p:nvSpPr>
        <p:spPr bwMode="auto">
          <a:xfrm>
            <a:off x="6965950" y="4505325"/>
            <a:ext cx="242888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Line 10"/>
          <p:cNvSpPr>
            <a:spLocks noChangeShapeType="1"/>
          </p:cNvSpPr>
          <p:nvPr/>
        </p:nvSpPr>
        <p:spPr bwMode="auto">
          <a:xfrm flipH="1">
            <a:off x="5835650" y="4505325"/>
            <a:ext cx="323850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2" name="Line 11"/>
          <p:cNvSpPr>
            <a:spLocks noChangeShapeType="1"/>
          </p:cNvSpPr>
          <p:nvPr/>
        </p:nvSpPr>
        <p:spPr bwMode="auto">
          <a:xfrm flipH="1">
            <a:off x="6481763" y="3711575"/>
            <a:ext cx="403225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3" name="Line 12"/>
          <p:cNvSpPr>
            <a:spLocks noChangeShapeType="1"/>
          </p:cNvSpPr>
          <p:nvPr/>
        </p:nvSpPr>
        <p:spPr bwMode="auto">
          <a:xfrm>
            <a:off x="7693025" y="3711575"/>
            <a:ext cx="484188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4" name="Line 13"/>
          <p:cNvSpPr>
            <a:spLocks noChangeShapeType="1"/>
          </p:cNvSpPr>
          <p:nvPr/>
        </p:nvSpPr>
        <p:spPr bwMode="auto">
          <a:xfrm>
            <a:off x="6643688" y="298450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Line 14"/>
          <p:cNvSpPr>
            <a:spLocks noChangeShapeType="1"/>
          </p:cNvSpPr>
          <p:nvPr/>
        </p:nvSpPr>
        <p:spPr bwMode="auto">
          <a:xfrm flipH="1">
            <a:off x="5270500" y="298450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6" name="Text Box 15"/>
          <p:cNvSpPr txBox="1">
            <a:spLocks noChangeArrowheads="1"/>
          </p:cNvSpPr>
          <p:nvPr/>
        </p:nvSpPr>
        <p:spPr bwMode="auto">
          <a:xfrm>
            <a:off x="5788025" y="2720975"/>
            <a:ext cx="93662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Refund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9707" name="Text Box 16"/>
          <p:cNvSpPr txBox="1">
            <a:spLocks noChangeArrowheads="1"/>
          </p:cNvSpPr>
          <p:nvPr/>
        </p:nvSpPr>
        <p:spPr bwMode="auto">
          <a:xfrm>
            <a:off x="6804025" y="3448050"/>
            <a:ext cx="935038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MarSt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9708" name="Text Box 17"/>
          <p:cNvSpPr txBox="1">
            <a:spLocks noChangeArrowheads="1"/>
          </p:cNvSpPr>
          <p:nvPr/>
        </p:nvSpPr>
        <p:spPr bwMode="auto">
          <a:xfrm>
            <a:off x="6078538" y="4240213"/>
            <a:ext cx="96837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TaxInc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9709" name="AutoShape 18"/>
          <p:cNvSpPr>
            <a:spLocks noChangeArrowheads="1"/>
          </p:cNvSpPr>
          <p:nvPr/>
        </p:nvSpPr>
        <p:spPr bwMode="auto">
          <a:xfrm>
            <a:off x="7005638" y="5029200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710" name="Text Box 19"/>
          <p:cNvSpPr txBox="1">
            <a:spLocks noChangeArrowheads="1"/>
          </p:cNvSpPr>
          <p:nvPr/>
        </p:nvSpPr>
        <p:spPr bwMode="auto">
          <a:xfrm>
            <a:off x="6929438" y="502920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YES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9711" name="AutoShape 20"/>
          <p:cNvSpPr>
            <a:spLocks noChangeArrowheads="1"/>
          </p:cNvSpPr>
          <p:nvPr/>
        </p:nvSpPr>
        <p:spPr bwMode="auto">
          <a:xfrm>
            <a:off x="5513388" y="5046663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712" name="Text Box 21"/>
          <p:cNvSpPr txBox="1">
            <a:spLocks noChangeArrowheads="1"/>
          </p:cNvSpPr>
          <p:nvPr/>
        </p:nvSpPr>
        <p:spPr bwMode="auto">
          <a:xfrm>
            <a:off x="5610225" y="5032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9713" name="AutoShape 22"/>
          <p:cNvSpPr>
            <a:spLocks noChangeArrowheads="1"/>
          </p:cNvSpPr>
          <p:nvPr/>
        </p:nvSpPr>
        <p:spPr bwMode="auto">
          <a:xfrm>
            <a:off x="4948238" y="3462338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714" name="Text Box 23"/>
          <p:cNvSpPr txBox="1">
            <a:spLocks noChangeArrowheads="1"/>
          </p:cNvSpPr>
          <p:nvPr/>
        </p:nvSpPr>
        <p:spPr bwMode="auto">
          <a:xfrm>
            <a:off x="5043488" y="3448050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>
              <a:solidFill>
                <a:srgbClr val="00FFFF"/>
              </a:solidFill>
            </a:endParaRPr>
          </a:p>
        </p:txBody>
      </p:sp>
      <p:sp>
        <p:nvSpPr>
          <p:cNvPr id="29715" name="AutoShape 24"/>
          <p:cNvSpPr>
            <a:spLocks noChangeArrowheads="1"/>
          </p:cNvSpPr>
          <p:nvPr/>
        </p:nvSpPr>
        <p:spPr bwMode="auto">
          <a:xfrm>
            <a:off x="7843838" y="4267200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716" name="Text Box 25"/>
          <p:cNvSpPr txBox="1">
            <a:spLocks noChangeArrowheads="1"/>
          </p:cNvSpPr>
          <p:nvPr/>
        </p:nvSpPr>
        <p:spPr bwMode="auto">
          <a:xfrm>
            <a:off x="7920038" y="4267200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9717" name="Text Box 26"/>
          <p:cNvSpPr txBox="1">
            <a:spLocks noChangeArrowheads="1"/>
          </p:cNvSpPr>
          <p:nvPr/>
        </p:nvSpPr>
        <p:spPr bwMode="auto">
          <a:xfrm>
            <a:off x="5060950" y="298450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Yes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9718" name="Text Box 27"/>
          <p:cNvSpPr txBox="1">
            <a:spLocks noChangeArrowheads="1"/>
          </p:cNvSpPr>
          <p:nvPr/>
        </p:nvSpPr>
        <p:spPr bwMode="auto">
          <a:xfrm>
            <a:off x="6926263" y="298450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No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9719" name="Text Box 28"/>
          <p:cNvSpPr txBox="1">
            <a:spLocks noChangeArrowheads="1"/>
          </p:cNvSpPr>
          <p:nvPr/>
        </p:nvSpPr>
        <p:spPr bwMode="auto">
          <a:xfrm>
            <a:off x="7908925" y="3749675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Married</a:t>
            </a:r>
            <a:r>
              <a:rPr lang="en-US" altLang="en-US" sz="160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29720" name="Text Box 29"/>
          <p:cNvSpPr txBox="1">
            <a:spLocks noChangeArrowheads="1"/>
          </p:cNvSpPr>
          <p:nvPr/>
        </p:nvSpPr>
        <p:spPr bwMode="auto">
          <a:xfrm>
            <a:off x="5692775" y="3778250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Single, Divorced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9721" name="Text Box 30"/>
          <p:cNvSpPr txBox="1">
            <a:spLocks noChangeArrowheads="1"/>
          </p:cNvSpPr>
          <p:nvPr/>
        </p:nvSpPr>
        <p:spPr bwMode="auto">
          <a:xfrm>
            <a:off x="5313363" y="4570413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&lt; 80K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9722" name="Text Box 31"/>
          <p:cNvSpPr txBox="1">
            <a:spLocks noChangeArrowheads="1"/>
          </p:cNvSpPr>
          <p:nvPr/>
        </p:nvSpPr>
        <p:spPr bwMode="auto">
          <a:xfrm>
            <a:off x="7088188" y="4570413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&gt; 80K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9723" name="Text Box 32"/>
          <p:cNvSpPr txBox="1">
            <a:spLocks noChangeArrowheads="1"/>
          </p:cNvSpPr>
          <p:nvPr/>
        </p:nvSpPr>
        <p:spPr bwMode="auto">
          <a:xfrm>
            <a:off x="6427788" y="1766888"/>
            <a:ext cx="2241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i="1">
                <a:solidFill>
                  <a:srgbClr val="FF0000"/>
                </a:solidFill>
              </a:rPr>
              <a:t>Splitting Attributes</a:t>
            </a:r>
          </a:p>
        </p:txBody>
      </p:sp>
      <p:sp>
        <p:nvSpPr>
          <p:cNvPr id="29724" name="Line 33"/>
          <p:cNvSpPr>
            <a:spLocks noChangeShapeType="1"/>
          </p:cNvSpPr>
          <p:nvPr/>
        </p:nvSpPr>
        <p:spPr bwMode="auto">
          <a:xfrm flipH="1">
            <a:off x="6805613" y="2147888"/>
            <a:ext cx="536575" cy="534987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5" name="AutoShape 34"/>
          <p:cNvSpPr>
            <a:spLocks noChangeArrowheads="1"/>
          </p:cNvSpPr>
          <p:nvPr/>
        </p:nvSpPr>
        <p:spPr bwMode="auto">
          <a:xfrm>
            <a:off x="3810000" y="3810000"/>
            <a:ext cx="914400" cy="293688"/>
          </a:xfrm>
          <a:prstGeom prst="rightArrow">
            <a:avLst>
              <a:gd name="adj1" fmla="val 50000"/>
              <a:gd name="adj2" fmla="val 77838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726" name="Line 35"/>
          <p:cNvSpPr>
            <a:spLocks noChangeShapeType="1"/>
          </p:cNvSpPr>
          <p:nvPr/>
        </p:nvSpPr>
        <p:spPr bwMode="auto">
          <a:xfrm>
            <a:off x="7418388" y="2147888"/>
            <a:ext cx="76200" cy="1144587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7" name="Text Box 36"/>
          <p:cNvSpPr txBox="1">
            <a:spLocks noChangeArrowheads="1"/>
          </p:cNvSpPr>
          <p:nvPr/>
        </p:nvSpPr>
        <p:spPr bwMode="auto">
          <a:xfrm>
            <a:off x="762000" y="5867400"/>
            <a:ext cx="2514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2000">
                <a:solidFill>
                  <a:schemeClr val="tx2"/>
                </a:solidFill>
              </a:rPr>
              <a:t>Training Data</a:t>
            </a:r>
            <a:endParaRPr lang="en-US" altLang="en-US" sz="2000">
              <a:solidFill>
                <a:schemeClr val="bg2"/>
              </a:solidFill>
            </a:endParaRPr>
          </a:p>
        </p:txBody>
      </p:sp>
      <p:sp>
        <p:nvSpPr>
          <p:cNvPr id="29728" name="Text Box 37"/>
          <p:cNvSpPr txBox="1">
            <a:spLocks noChangeArrowheads="1"/>
          </p:cNvSpPr>
          <p:nvPr/>
        </p:nvSpPr>
        <p:spPr bwMode="auto">
          <a:xfrm>
            <a:off x="5029200" y="5835650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2000">
                <a:solidFill>
                  <a:schemeClr val="tx2"/>
                </a:solidFill>
              </a:rPr>
              <a:t>Model:  Decision Tree</a:t>
            </a:r>
            <a:endParaRPr lang="en-US" altLang="en-US"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51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3135" y="1796223"/>
            <a:ext cx="230726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X               Y</a:t>
            </a:r>
          </a:p>
          <a:p>
            <a:r>
              <a:rPr lang="es-ES" sz="2000" b="1" dirty="0"/>
              <a:t>2     </a:t>
            </a:r>
            <a:r>
              <a:rPr lang="es-ES" sz="2000" b="1" dirty="0" smtClean="0"/>
              <a:t>          </a:t>
            </a:r>
            <a:r>
              <a:rPr lang="es-ES" sz="2000" b="1" dirty="0"/>
              <a:t>4</a:t>
            </a:r>
          </a:p>
          <a:p>
            <a:r>
              <a:rPr lang="es-ES" sz="2000" b="1" dirty="0"/>
              <a:t>2               </a:t>
            </a:r>
            <a:r>
              <a:rPr lang="es-ES" sz="2000" b="1" dirty="0" smtClean="0"/>
              <a:t>6</a:t>
            </a:r>
            <a:endParaRPr lang="es-ES" sz="2000" b="1" dirty="0"/>
          </a:p>
          <a:p>
            <a:r>
              <a:rPr lang="es-ES" sz="2000" b="1" dirty="0"/>
              <a:t>5              </a:t>
            </a:r>
            <a:r>
              <a:rPr lang="es-ES" sz="2000" b="1" dirty="0" smtClean="0"/>
              <a:t> </a:t>
            </a:r>
            <a:r>
              <a:rPr lang="es-ES" sz="2000" b="1" dirty="0"/>
              <a:t>6</a:t>
            </a:r>
          </a:p>
          <a:p>
            <a:r>
              <a:rPr lang="es-ES" sz="2000" b="1" dirty="0">
                <a:solidFill>
                  <a:srgbClr val="FF0000"/>
                </a:solidFill>
              </a:rPr>
              <a:t>4              </a:t>
            </a:r>
            <a:r>
              <a:rPr lang="es-ES" sz="2000" b="1" dirty="0" smtClean="0">
                <a:solidFill>
                  <a:srgbClr val="FF0000"/>
                </a:solidFill>
              </a:rPr>
              <a:t> </a:t>
            </a:r>
            <a:r>
              <a:rPr lang="es-ES" sz="2000" b="1" dirty="0">
                <a:solidFill>
                  <a:srgbClr val="FF0000"/>
                </a:solidFill>
              </a:rPr>
              <a:t>7</a:t>
            </a:r>
          </a:p>
          <a:p>
            <a:r>
              <a:rPr lang="es-ES" sz="2000" b="1" dirty="0"/>
              <a:t>8              </a:t>
            </a:r>
            <a:r>
              <a:rPr lang="es-ES" sz="2000" b="1" dirty="0" smtClean="0"/>
              <a:t> </a:t>
            </a:r>
            <a:r>
              <a:rPr lang="es-ES" sz="2000" b="1" dirty="0"/>
              <a:t>3</a:t>
            </a:r>
          </a:p>
          <a:p>
            <a:r>
              <a:rPr lang="es-ES" sz="2000" b="1" dirty="0"/>
              <a:t>6               </a:t>
            </a:r>
            <a:r>
              <a:rPr lang="es-ES" sz="2000" b="1" dirty="0" smtClean="0"/>
              <a:t>6</a:t>
            </a:r>
            <a:endParaRPr lang="es-ES" sz="2000" b="1" dirty="0"/>
          </a:p>
          <a:p>
            <a:r>
              <a:rPr lang="es-ES" sz="2000" b="1" dirty="0">
                <a:solidFill>
                  <a:srgbClr val="FF0000"/>
                </a:solidFill>
              </a:rPr>
              <a:t>5              </a:t>
            </a:r>
            <a:r>
              <a:rPr lang="es-ES" sz="2000" b="1" dirty="0" smtClean="0">
                <a:solidFill>
                  <a:srgbClr val="FF0000"/>
                </a:solidFill>
              </a:rPr>
              <a:t> </a:t>
            </a:r>
            <a:r>
              <a:rPr lang="es-ES" sz="2000" b="1" dirty="0">
                <a:solidFill>
                  <a:srgbClr val="FF0000"/>
                </a:solidFill>
              </a:rPr>
              <a:t>2</a:t>
            </a:r>
          </a:p>
          <a:p>
            <a:r>
              <a:rPr lang="es-ES" sz="2000" b="1" dirty="0"/>
              <a:t>5             </a:t>
            </a:r>
            <a:r>
              <a:rPr lang="es-ES" sz="2000" b="1" dirty="0" smtClean="0"/>
              <a:t>  </a:t>
            </a:r>
            <a:r>
              <a:rPr lang="es-ES" sz="2000" b="1" dirty="0"/>
              <a:t>7</a:t>
            </a:r>
          </a:p>
          <a:p>
            <a:r>
              <a:rPr lang="es-ES" sz="2000" b="1" dirty="0"/>
              <a:t>6              </a:t>
            </a:r>
            <a:r>
              <a:rPr lang="es-ES" sz="2000" b="1" dirty="0" smtClean="0"/>
              <a:t> </a:t>
            </a:r>
            <a:r>
              <a:rPr lang="es-ES" sz="2000" b="1" dirty="0"/>
              <a:t>3</a:t>
            </a:r>
          </a:p>
          <a:p>
            <a:r>
              <a:rPr lang="es-ES" sz="2000" b="1" dirty="0"/>
              <a:t>4             </a:t>
            </a:r>
            <a:r>
              <a:rPr lang="es-ES" sz="2000" b="1" dirty="0" smtClean="0"/>
              <a:t>  </a:t>
            </a:r>
            <a:r>
              <a:rPr lang="es-ES" sz="2000" b="1" dirty="0"/>
              <a:t>4</a:t>
            </a:r>
          </a:p>
        </p:txBody>
      </p:sp>
      <p:sp>
        <p:nvSpPr>
          <p:cNvPr id="7" name="Rectangle 6"/>
          <p:cNvSpPr/>
          <p:nvPr/>
        </p:nvSpPr>
        <p:spPr>
          <a:xfrm>
            <a:off x="893135" y="1733106"/>
            <a:ext cx="1626781" cy="36041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93134" y="2137144"/>
            <a:ext cx="16267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287455" y="1295304"/>
            <a:ext cx="19046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AGaramondPro-Regular"/>
              </a:rPr>
              <a:t>Seed points</a:t>
            </a:r>
          </a:p>
          <a:p>
            <a:r>
              <a:rPr lang="en-US" sz="2000" b="1" dirty="0" smtClean="0">
                <a:latin typeface="AGaramondPro-Regular"/>
              </a:rPr>
              <a:t>(4,7) </a:t>
            </a:r>
            <a:r>
              <a:rPr lang="en-US" sz="2000" b="1" dirty="0">
                <a:latin typeface="AGaramondPro-Regular"/>
              </a:rPr>
              <a:t>and </a:t>
            </a:r>
            <a:r>
              <a:rPr lang="en-US" sz="2000" b="1" dirty="0" smtClean="0">
                <a:latin typeface="AGaramondPro-Regular"/>
              </a:rPr>
              <a:t>(5,2).</a:t>
            </a:r>
            <a:endParaRPr lang="en-US" sz="2000" b="1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721781"/>
              </p:ext>
            </p:extLst>
          </p:nvPr>
        </p:nvGraphicFramePr>
        <p:xfrm>
          <a:off x="2803870" y="2319694"/>
          <a:ext cx="4871857" cy="3017520"/>
        </p:xfrm>
        <a:graphic>
          <a:graphicData uri="http://schemas.openxmlformats.org/drawingml/2006/table">
            <a:tbl>
              <a:tblPr>
                <a:solidFill>
                  <a:srgbClr val="D9D2F2"/>
                </a:solidFill>
              </a:tblPr>
              <a:tblGrid>
                <a:gridCol w="574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8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Point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 (4, 7)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 (</a:t>
                      </a:r>
                      <a:r>
                        <a:rPr lang="en-US" sz="1800" b="1" dirty="0">
                          <a:latin typeface="+mn-lt"/>
                          <a:ea typeface="Times New Roman"/>
                          <a:cs typeface="Times New Roman"/>
                        </a:rPr>
                        <a:t>5, </a:t>
                      </a: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2)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Cluster</a:t>
                      </a:r>
                      <a:endParaRPr lang="en-US" sz="1800" dirty="0" smtClean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A1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2,4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C2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A2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2,6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3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7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C1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A3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5,6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4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C1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A4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4,7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6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C1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A5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8,3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8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4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C2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A6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6,6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3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C1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A7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5,2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6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C2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A8</a:t>
                      </a: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5,7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1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C1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A9</a:t>
                      </a:r>
                      <a:endParaRPr lang="en-US" sz="1800" b="1" dirty="0">
                        <a:solidFill>
                          <a:srgbClr val="C00000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6,3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6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C2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728881"/>
                  </a:ext>
                </a:extLst>
              </a:tr>
              <a:tr h="274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A10</a:t>
                      </a:r>
                      <a:endParaRPr lang="en-US" sz="1800" b="1" dirty="0">
                        <a:solidFill>
                          <a:srgbClr val="C00000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latin typeface="+mn-lt"/>
                          <a:ea typeface="Times New Roman"/>
                          <a:cs typeface="Times New Roman"/>
                        </a:rPr>
                        <a:t>4,4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3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3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+mn-lt"/>
                          <a:ea typeface="Times New Roman"/>
                          <a:cs typeface="Times New Roman"/>
                        </a:rPr>
                        <a:t>C2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72" marR="6857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509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65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Selecting the Number of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correct choice of the value of K is often ambiguous.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depends </a:t>
            </a:r>
            <a:r>
              <a:rPr lang="en-US" dirty="0" smtClean="0"/>
              <a:t>on the </a:t>
            </a:r>
            <a:r>
              <a:rPr lang="en-US" dirty="0"/>
              <a:t>shape and scale of the distribution points in a data set and the </a:t>
            </a:r>
            <a:r>
              <a:rPr lang="en-US" dirty="0" smtClean="0"/>
              <a:t>desired clustering </a:t>
            </a:r>
            <a:r>
              <a:rPr lang="en-US" dirty="0"/>
              <a:t>resolution of the user. </a:t>
            </a:r>
            <a:endParaRPr lang="en-US" dirty="0" smtClean="0"/>
          </a:p>
          <a:p>
            <a:r>
              <a:rPr lang="en-US" dirty="0" smtClean="0"/>
              <a:t>Heuristics </a:t>
            </a:r>
            <a:r>
              <a:rPr lang="en-US" dirty="0"/>
              <a:t>are needed to pick the </a:t>
            </a:r>
            <a:r>
              <a:rPr lang="en-US" dirty="0" smtClean="0"/>
              <a:t>right number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One </a:t>
            </a:r>
            <a:r>
              <a:rPr lang="en-US" dirty="0"/>
              <a:t>can graph the percentage of variance explained by the </a:t>
            </a:r>
            <a:r>
              <a:rPr lang="en-US" dirty="0" smtClean="0"/>
              <a:t>clusters against </a:t>
            </a:r>
            <a:r>
              <a:rPr lang="en-US" dirty="0"/>
              <a:t>the number of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9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Elbow method</a:t>
            </a:r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4" y="2675034"/>
            <a:ext cx="3553496" cy="28113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122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45200" y="1337033"/>
            <a:ext cx="60930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GaramondPro-Regular"/>
              </a:rPr>
              <a:t>At that elbow point, adding more clusters will not add much </a:t>
            </a:r>
            <a:r>
              <a:rPr lang="en-US" sz="2000" dirty="0" smtClean="0">
                <a:solidFill>
                  <a:srgbClr val="0070C0"/>
                </a:solidFill>
                <a:latin typeface="AGaramondPro-Regular"/>
              </a:rPr>
              <a:t>incremental value</a:t>
            </a:r>
            <a:r>
              <a:rPr lang="en-US" sz="2000" dirty="0">
                <a:solidFill>
                  <a:srgbClr val="0070C0"/>
                </a:solidFill>
                <a:latin typeface="AGaramondPro-Regular"/>
              </a:rPr>
              <a:t>. That would be the desired value of K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29698" name="Picture 2" descr="../../_images/elb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720" y="2474979"/>
            <a:ext cx="4671238" cy="321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algorithm is simple, easy to understand, and easy </a:t>
            </a:r>
            <a:r>
              <a:rPr lang="en-US" dirty="0" smtClean="0"/>
              <a:t>to implement</a:t>
            </a:r>
            <a:r>
              <a:rPr lang="en-US" dirty="0"/>
              <a:t>.</a:t>
            </a:r>
          </a:p>
          <a:p>
            <a:r>
              <a:rPr lang="en-US" dirty="0" smtClean="0"/>
              <a:t>It </a:t>
            </a:r>
            <a:r>
              <a:rPr lang="en-US" dirty="0"/>
              <a:t>is also efficient, in which the time taken to cluster K-means </a:t>
            </a:r>
            <a:r>
              <a:rPr lang="en-US" dirty="0" smtClean="0"/>
              <a:t>rises linearly </a:t>
            </a:r>
            <a:r>
              <a:rPr lang="en-US" dirty="0"/>
              <a:t>with the number of data points.</a:t>
            </a:r>
          </a:p>
          <a:p>
            <a:r>
              <a:rPr lang="en-US" dirty="0" smtClean="0"/>
              <a:t>No </a:t>
            </a:r>
            <a:r>
              <a:rPr lang="en-US" dirty="0"/>
              <a:t>other clustering algorithm performs better than K-means, in general.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2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582993"/>
            <a:ext cx="6786915" cy="469982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user needs to specify an initial value of K.</a:t>
            </a:r>
          </a:p>
          <a:p>
            <a:r>
              <a:rPr lang="en-US" dirty="0" err="1" smtClean="0"/>
              <a:t>T</a:t>
            </a:r>
            <a:r>
              <a:rPr lang="en-US" dirty="0" err="1"/>
              <a:t>﻿</a:t>
            </a:r>
            <a:r>
              <a:rPr lang="en-US" dirty="0" err="1" smtClean="0"/>
              <a:t>he</a:t>
            </a:r>
            <a:r>
              <a:rPr lang="en-US" dirty="0" smtClean="0"/>
              <a:t> </a:t>
            </a:r>
            <a:r>
              <a:rPr lang="en-US" dirty="0"/>
              <a:t>process of finding the clusters may not converge.</a:t>
            </a:r>
          </a:p>
          <a:p>
            <a:r>
              <a:rPr lang="en-US" dirty="0" smtClean="0"/>
              <a:t>It </a:t>
            </a:r>
            <a:r>
              <a:rPr lang="en-US" dirty="0"/>
              <a:t>is not suitable for discovering clusters that are not </a:t>
            </a:r>
            <a:r>
              <a:rPr lang="en-US" dirty="0" err="1" smtClean="0"/>
              <a:t>hyperellipsoids</a:t>
            </a:r>
            <a:r>
              <a:rPr lang="en-US" dirty="0" smtClean="0"/>
              <a:t> (</a:t>
            </a:r>
            <a:r>
              <a:rPr lang="en-US" dirty="0"/>
              <a:t>or hyperspheres).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4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14825" y="2266346"/>
            <a:ext cx="7105891" cy="1468800"/>
          </a:xfrm>
        </p:spPr>
        <p:txBody>
          <a:bodyPr/>
          <a:lstStyle/>
          <a:p>
            <a:r>
              <a:rPr lang="en-US" b="1" dirty="0"/>
              <a:t>Association Rule Mining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6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Unsupervised </a:t>
            </a:r>
            <a:r>
              <a:rPr lang="en-US" dirty="0"/>
              <a:t>learning technique</a:t>
            </a:r>
            <a:r>
              <a:rPr lang="en-US" dirty="0" smtClean="0"/>
              <a:t>, used </a:t>
            </a:r>
            <a:r>
              <a:rPr lang="en-US" dirty="0"/>
              <a:t>in </a:t>
            </a:r>
            <a:r>
              <a:rPr lang="en-US" dirty="0" smtClean="0"/>
              <a:t>business.</a:t>
            </a:r>
          </a:p>
          <a:p>
            <a:r>
              <a:rPr lang="en-US" dirty="0" smtClean="0"/>
              <a:t>Helps to </a:t>
            </a:r>
            <a:r>
              <a:rPr lang="en-US" dirty="0"/>
              <a:t>identify shopping </a:t>
            </a:r>
            <a:r>
              <a:rPr lang="en-US" dirty="0" smtClean="0"/>
              <a:t>patterns - market </a:t>
            </a:r>
            <a:r>
              <a:rPr lang="en-US" dirty="0"/>
              <a:t>basket analysis. </a:t>
            </a:r>
            <a:endParaRPr lang="en-US" dirty="0" smtClean="0"/>
          </a:p>
          <a:p>
            <a:r>
              <a:rPr lang="en-US" dirty="0" smtClean="0"/>
              <a:t>Finds </a:t>
            </a:r>
            <a:r>
              <a:rPr lang="en-US" dirty="0"/>
              <a:t>interesting relationships (affinities</a:t>
            </a:r>
            <a:r>
              <a:rPr lang="en-US" dirty="0" smtClean="0"/>
              <a:t>) between </a:t>
            </a:r>
            <a:r>
              <a:rPr lang="en-US" dirty="0"/>
              <a:t>variables (items or events). </a:t>
            </a:r>
            <a:endParaRPr lang="en-US" dirty="0" smtClean="0"/>
          </a:p>
          <a:p>
            <a:r>
              <a:rPr lang="en-US" dirty="0" smtClean="0"/>
              <a:t>Used in cross-sell related items </a:t>
            </a:r>
            <a:r>
              <a:rPr lang="en-US" dirty="0"/>
              <a:t>and increase the size of a sale</a:t>
            </a:r>
            <a:r>
              <a:rPr lang="en-US" dirty="0" smtClean="0"/>
              <a:t>.</a:t>
            </a:r>
          </a:p>
          <a:p>
            <a:r>
              <a:rPr lang="en-US" sz="2000" dirty="0" err="1" smtClean="0">
                <a:latin typeface="Playfair Display" panose="00000500000000000000" pitchFamily="2" charset="0"/>
              </a:rPr>
              <a:t>Eg</a:t>
            </a:r>
            <a:r>
              <a:rPr lang="en-US" sz="2000" dirty="0" smtClean="0">
                <a:latin typeface="Playfair Display" panose="00000500000000000000" pitchFamily="2" charset="0"/>
              </a:rPr>
              <a:t>. </a:t>
            </a:r>
            <a:r>
              <a:rPr lang="en-US" sz="2000" dirty="0">
                <a:latin typeface="Playfair Display" panose="00000500000000000000" pitchFamily="2" charset="0"/>
              </a:rPr>
              <a:t>“a Customer who bought a laptop computer and </a:t>
            </a:r>
            <a:r>
              <a:rPr lang="en-US" sz="2000" dirty="0" smtClean="0">
                <a:latin typeface="Playfair Display" panose="00000500000000000000" pitchFamily="2" charset="0"/>
              </a:rPr>
              <a:t>virus protection </a:t>
            </a:r>
            <a:r>
              <a:rPr lang="en-US" sz="2000" dirty="0">
                <a:latin typeface="Playfair Display" panose="00000500000000000000" pitchFamily="2" charset="0"/>
              </a:rPr>
              <a:t>software also bought an extended service plan 70 </a:t>
            </a:r>
            <a:r>
              <a:rPr lang="en-US" sz="2000" dirty="0" smtClean="0">
                <a:latin typeface="Playfair Display" panose="00000500000000000000" pitchFamily="2" charset="0"/>
              </a:rPr>
              <a:t>percent of </a:t>
            </a:r>
            <a:r>
              <a:rPr lang="en-US" sz="2000" dirty="0">
                <a:latin typeface="Playfair Display" panose="00000500000000000000" pitchFamily="2" charset="0"/>
              </a:rPr>
              <a:t>the time.”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3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Market-Basket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127</a:t>
            </a:fld>
            <a:endParaRPr lang="en-US"/>
          </a:p>
        </p:txBody>
      </p:sp>
      <p:pic>
        <p:nvPicPr>
          <p:cNvPr id="30722" name="Picture 2" descr="Image result for market basket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622" y="1582993"/>
            <a:ext cx="5934075" cy="454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24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- </a:t>
            </a:r>
            <a:r>
              <a:rPr lang="en-US" dirty="0" err="1" smtClean="0"/>
              <a:t>NetFlix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Searches the </a:t>
            </a:r>
            <a:r>
              <a:rPr lang="en-US" i="1" dirty="0" err="1"/>
              <a:t>CineMatch</a:t>
            </a:r>
            <a:r>
              <a:rPr lang="en-US" i="1" dirty="0"/>
              <a:t> database for people who have rated the </a:t>
            </a:r>
            <a:r>
              <a:rPr lang="en-US" i="1" dirty="0" smtClean="0"/>
              <a:t>same movie—for </a:t>
            </a:r>
            <a:r>
              <a:rPr lang="en-US" i="1" dirty="0"/>
              <a:t>example, “The Return of the Jedi.”</a:t>
            </a:r>
          </a:p>
          <a:p>
            <a:r>
              <a:rPr lang="en-US" i="1" dirty="0" smtClean="0"/>
              <a:t>Determines </a:t>
            </a:r>
            <a:r>
              <a:rPr lang="en-US" i="1" dirty="0"/>
              <a:t>which of those people have also rated a second movie, </a:t>
            </a:r>
            <a:r>
              <a:rPr lang="en-US" i="1" dirty="0" smtClean="0"/>
              <a:t>such as </a:t>
            </a:r>
            <a:r>
              <a:rPr lang="en-US" i="1" dirty="0"/>
              <a:t>“The Matrix.”</a:t>
            </a:r>
          </a:p>
          <a:p>
            <a:r>
              <a:rPr lang="en-US" i="1" dirty="0" smtClean="0"/>
              <a:t>Calculates </a:t>
            </a:r>
            <a:r>
              <a:rPr lang="en-US" i="1" dirty="0"/>
              <a:t>the statistical likelihood that people who liked “Return </a:t>
            </a:r>
            <a:r>
              <a:rPr lang="en-US" i="1" dirty="0" smtClean="0"/>
              <a:t>of the </a:t>
            </a:r>
            <a:r>
              <a:rPr lang="en-US" i="1" dirty="0"/>
              <a:t>Jedi” will also like “The Matrix.”</a:t>
            </a:r>
          </a:p>
          <a:p>
            <a:r>
              <a:rPr lang="en-US" i="1" dirty="0" smtClean="0"/>
              <a:t>Continues </a:t>
            </a:r>
            <a:r>
              <a:rPr lang="en-US" i="1" dirty="0"/>
              <a:t>this process to establish a pattern of correlations </a:t>
            </a:r>
            <a:r>
              <a:rPr lang="en-US" i="1" dirty="0" smtClean="0"/>
              <a:t>between subscribers</a:t>
            </a:r>
            <a:r>
              <a:rPr lang="en-US" i="1" dirty="0"/>
              <a:t>’ ratings of many different films.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9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Market - Basket Analysis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 smtClean="0"/>
              <a:t>To learn more about the buying patterns of the customers </a:t>
            </a:r>
          </a:p>
          <a:p>
            <a:r>
              <a:rPr lang="en-US" altLang="en-US" dirty="0" smtClean="0"/>
              <a:t>Helps: plan marketing, advertising strategies, design of new catalogs, etc.</a:t>
            </a:r>
          </a:p>
          <a:p>
            <a:r>
              <a:rPr lang="en-US" altLang="en-US" dirty="0" smtClean="0"/>
              <a:t>Universe as the set of items available at the store. Each item has a Boolean variable (present/absence)</a:t>
            </a:r>
          </a:p>
          <a:p>
            <a:r>
              <a:rPr lang="en-US" altLang="en-US" dirty="0" smtClean="0"/>
              <a:t>This </a:t>
            </a:r>
            <a:r>
              <a:rPr lang="en-US" altLang="en-US" dirty="0" err="1" smtClean="0"/>
              <a:t>boolean</a:t>
            </a:r>
            <a:r>
              <a:rPr lang="en-US" altLang="en-US" dirty="0" smtClean="0"/>
              <a:t> vector can be analyzed for buying patterns – association rules</a:t>
            </a:r>
          </a:p>
          <a:p>
            <a:r>
              <a:rPr lang="en-US" altLang="en-US" b="1" dirty="0" smtClean="0"/>
              <a:t>Computer </a:t>
            </a:r>
            <a:r>
              <a:rPr lang="en-US" altLang="en-US" b="1" dirty="0" smtClean="0">
                <a:sym typeface="Wingdings" panose="05000000000000000000" pitchFamily="2" charset="2"/>
              </a:rPr>
              <a:t> </a:t>
            </a:r>
            <a:r>
              <a:rPr lang="en-US" altLang="en-US" b="1" dirty="0" smtClean="0"/>
              <a:t>  </a:t>
            </a:r>
            <a:r>
              <a:rPr lang="en-US" altLang="en-US" b="1" dirty="0" err="1" smtClean="0"/>
              <a:t>antivirus_software</a:t>
            </a:r>
            <a:r>
              <a:rPr lang="en-US" altLang="en-US" b="1" dirty="0" smtClean="0"/>
              <a:t>               [support = 1%, confidence = 50%] </a:t>
            </a:r>
          </a:p>
          <a:p>
            <a:r>
              <a:rPr lang="en-US" altLang="en-US" dirty="0" smtClean="0"/>
              <a:t>min. support threshold &amp; min. confidence threshold – set by domain experts</a:t>
            </a:r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183922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 smtClean="0"/>
              <a:t>Another Example of Decision Tree</a:t>
            </a:r>
          </a:p>
        </p:txBody>
      </p:sp>
      <p:graphicFrame>
        <p:nvGraphicFramePr>
          <p:cNvPr id="30723" name="Object 2"/>
          <p:cNvGraphicFramePr>
            <a:graphicFrameLocks noChangeAspect="1"/>
          </p:cNvGraphicFramePr>
          <p:nvPr/>
        </p:nvGraphicFramePr>
        <p:xfrm>
          <a:off x="457200" y="2133600"/>
          <a:ext cx="35655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" name="Document" r:id="rId4" imgW="5404104" imgH="5779008" progId="Word.Document.8">
                  <p:embed/>
                </p:oleObj>
              </mc:Choice>
              <mc:Fallback>
                <p:oleObj name="Document" r:id="rId4" imgW="5404104" imgH="5779008" progId="Word.Document.8">
                  <p:embed/>
                  <p:pic>
                    <p:nvPicPr>
                      <p:cNvPr id="3072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133600"/>
                        <a:ext cx="3565525" cy="368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Text Box 4"/>
          <p:cNvSpPr txBox="1">
            <a:spLocks noChangeArrowheads="1"/>
          </p:cNvSpPr>
          <p:nvPr/>
        </p:nvSpPr>
        <p:spPr bwMode="auto">
          <a:xfrm rot="-2416809">
            <a:off x="1066800" y="1509713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categorical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 rot="-2416809">
            <a:off x="1752600" y="1509713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categorical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 rot="-2416809">
            <a:off x="2590800" y="1509713"/>
            <a:ext cx="12779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continuous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0727" name="Text Box 7"/>
          <p:cNvSpPr txBox="1">
            <a:spLocks noChangeArrowheads="1"/>
          </p:cNvSpPr>
          <p:nvPr/>
        </p:nvSpPr>
        <p:spPr bwMode="auto">
          <a:xfrm rot="-2416809">
            <a:off x="3352800" y="1662113"/>
            <a:ext cx="692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class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>
            <a:off x="8005763" y="3497263"/>
            <a:ext cx="242887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 flipH="1">
            <a:off x="6875463" y="3497263"/>
            <a:ext cx="323850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 flipH="1">
            <a:off x="5881688" y="2733675"/>
            <a:ext cx="403225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>
            <a:off x="7092950" y="2733675"/>
            <a:ext cx="484188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auto">
          <a:xfrm>
            <a:off x="6043613" y="200660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 flipH="1">
            <a:off x="4670425" y="200660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4" name="Text Box 14"/>
          <p:cNvSpPr txBox="1">
            <a:spLocks noChangeArrowheads="1"/>
          </p:cNvSpPr>
          <p:nvPr/>
        </p:nvSpPr>
        <p:spPr bwMode="auto">
          <a:xfrm>
            <a:off x="5187950" y="1743075"/>
            <a:ext cx="93662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MarSt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0735" name="Text Box 15"/>
          <p:cNvSpPr txBox="1">
            <a:spLocks noChangeArrowheads="1"/>
          </p:cNvSpPr>
          <p:nvPr/>
        </p:nvSpPr>
        <p:spPr bwMode="auto">
          <a:xfrm>
            <a:off x="6203950" y="2470150"/>
            <a:ext cx="935038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Refund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0736" name="Text Box 16"/>
          <p:cNvSpPr txBox="1">
            <a:spLocks noChangeArrowheads="1"/>
          </p:cNvSpPr>
          <p:nvPr/>
        </p:nvSpPr>
        <p:spPr bwMode="auto">
          <a:xfrm>
            <a:off x="7118350" y="3232150"/>
            <a:ext cx="96837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TaxInc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0737" name="AutoShape 17"/>
          <p:cNvSpPr>
            <a:spLocks noChangeArrowheads="1"/>
          </p:cNvSpPr>
          <p:nvPr/>
        </p:nvSpPr>
        <p:spPr bwMode="auto">
          <a:xfrm>
            <a:off x="8045450" y="4021138"/>
            <a:ext cx="627063" cy="366712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38" name="Text Box 18"/>
          <p:cNvSpPr txBox="1">
            <a:spLocks noChangeArrowheads="1"/>
          </p:cNvSpPr>
          <p:nvPr/>
        </p:nvSpPr>
        <p:spPr bwMode="auto">
          <a:xfrm>
            <a:off x="7969250" y="4021138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YES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0739" name="AutoShape 19"/>
          <p:cNvSpPr>
            <a:spLocks noChangeArrowheads="1"/>
          </p:cNvSpPr>
          <p:nvPr/>
        </p:nvSpPr>
        <p:spPr bwMode="auto">
          <a:xfrm>
            <a:off x="6553200" y="4038600"/>
            <a:ext cx="654050" cy="36353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6650038" y="4024313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0741" name="AutoShape 21"/>
          <p:cNvSpPr>
            <a:spLocks noChangeArrowheads="1"/>
          </p:cNvSpPr>
          <p:nvPr/>
        </p:nvSpPr>
        <p:spPr bwMode="auto">
          <a:xfrm>
            <a:off x="4348163" y="2484438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42" name="Text Box 22"/>
          <p:cNvSpPr txBox="1">
            <a:spLocks noChangeArrowheads="1"/>
          </p:cNvSpPr>
          <p:nvPr/>
        </p:nvSpPr>
        <p:spPr bwMode="auto">
          <a:xfrm>
            <a:off x="4443413" y="2470150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>
              <a:solidFill>
                <a:srgbClr val="00FFFF"/>
              </a:solidFill>
            </a:endParaRPr>
          </a:p>
        </p:txBody>
      </p:sp>
      <p:grpSp>
        <p:nvGrpSpPr>
          <p:cNvPr id="30743" name="Group 35"/>
          <p:cNvGrpSpPr>
            <a:grpSpLocks/>
          </p:cNvGrpSpPr>
          <p:nvPr/>
        </p:nvGrpSpPr>
        <p:grpSpPr bwMode="auto">
          <a:xfrm>
            <a:off x="5594350" y="3232150"/>
            <a:ext cx="685800" cy="381000"/>
            <a:chOff x="4927" y="2340"/>
            <a:chExt cx="432" cy="240"/>
          </a:xfrm>
        </p:grpSpPr>
        <p:sp>
          <p:nvSpPr>
            <p:cNvPr id="30751" name="AutoShape 23"/>
            <p:cNvSpPr>
              <a:spLocks noChangeArrowheads="1"/>
            </p:cNvSpPr>
            <p:nvPr/>
          </p:nvSpPr>
          <p:spPr bwMode="auto">
            <a:xfrm>
              <a:off x="4927" y="2340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752" name="Text Box 24"/>
            <p:cNvSpPr txBox="1">
              <a:spLocks noChangeArrowheads="1"/>
            </p:cNvSpPr>
            <p:nvPr/>
          </p:nvSpPr>
          <p:spPr bwMode="auto">
            <a:xfrm>
              <a:off x="4975" y="2340"/>
              <a:ext cx="3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800000"/>
                  </a:solidFill>
                </a:rPr>
                <a:t>NO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</p:grpSp>
      <p:sp>
        <p:nvSpPr>
          <p:cNvPr id="30744" name="Text Box 25"/>
          <p:cNvSpPr txBox="1">
            <a:spLocks noChangeArrowheads="1"/>
          </p:cNvSpPr>
          <p:nvPr/>
        </p:nvSpPr>
        <p:spPr bwMode="auto">
          <a:xfrm>
            <a:off x="5518150" y="27749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Yes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0745" name="Text Box 26"/>
          <p:cNvSpPr txBox="1">
            <a:spLocks noChangeArrowheads="1"/>
          </p:cNvSpPr>
          <p:nvPr/>
        </p:nvSpPr>
        <p:spPr bwMode="auto">
          <a:xfrm>
            <a:off x="7270750" y="2698750"/>
            <a:ext cx="442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No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0746" name="Text Box 27"/>
          <p:cNvSpPr txBox="1">
            <a:spLocks noChangeArrowheads="1"/>
          </p:cNvSpPr>
          <p:nvPr/>
        </p:nvSpPr>
        <p:spPr bwMode="auto">
          <a:xfrm>
            <a:off x="4146550" y="1936750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Married</a:t>
            </a:r>
            <a:r>
              <a:rPr lang="en-US" altLang="en-US" sz="160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30747" name="Text Box 28"/>
          <p:cNvSpPr txBox="1">
            <a:spLocks noChangeArrowheads="1"/>
          </p:cNvSpPr>
          <p:nvPr/>
        </p:nvSpPr>
        <p:spPr bwMode="auto">
          <a:xfrm>
            <a:off x="5746750" y="1708150"/>
            <a:ext cx="139858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Single, Divorced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0748" name="Text Box 29"/>
          <p:cNvSpPr txBox="1">
            <a:spLocks noChangeArrowheads="1"/>
          </p:cNvSpPr>
          <p:nvPr/>
        </p:nvSpPr>
        <p:spPr bwMode="auto">
          <a:xfrm>
            <a:off x="6353175" y="3562350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&lt; 80K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0749" name="Text Box 30"/>
          <p:cNvSpPr txBox="1">
            <a:spLocks noChangeArrowheads="1"/>
          </p:cNvSpPr>
          <p:nvPr/>
        </p:nvSpPr>
        <p:spPr bwMode="auto">
          <a:xfrm>
            <a:off x="8128000" y="3562350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&gt; 80K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0750" name="Text Box 37"/>
          <p:cNvSpPr txBox="1">
            <a:spLocks noChangeArrowheads="1"/>
          </p:cNvSpPr>
          <p:nvPr/>
        </p:nvSpPr>
        <p:spPr bwMode="auto">
          <a:xfrm>
            <a:off x="4343400" y="5029200"/>
            <a:ext cx="4419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CC3300"/>
                </a:solidFill>
              </a:rPr>
              <a:t>There could be more than one tree that fits the same data!</a:t>
            </a:r>
          </a:p>
        </p:txBody>
      </p:sp>
    </p:spTree>
    <p:extLst>
      <p:ext uri="{BB962C8B-B14F-4D97-AF65-F5344CB8AC3E}">
        <p14:creationId xmlns:p14="http://schemas.microsoft.com/office/powerpoint/2010/main" val="267134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163"/>
            <a:ext cx="8534400" cy="9144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 Frequent Patterns and Association Rules</a:t>
            </a:r>
            <a:endParaRPr lang="en-US" dirty="0"/>
          </a:p>
        </p:txBody>
      </p:sp>
      <p:sp>
        <p:nvSpPr>
          <p:cNvPr id="1527811" name="Rectangle 3"/>
          <p:cNvSpPr>
            <a:spLocks noGrp="1" noChangeArrowheads="1"/>
          </p:cNvSpPr>
          <p:nvPr>
            <p:ph idx="1"/>
          </p:nvPr>
        </p:nvSpPr>
        <p:spPr>
          <a:xfrm>
            <a:off x="4076700" y="1143000"/>
            <a:ext cx="4953000" cy="3200400"/>
          </a:xfrm>
        </p:spPr>
        <p:txBody>
          <a:bodyPr>
            <a:normAutofit/>
          </a:bodyPr>
          <a:lstStyle/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 err="1" smtClean="0"/>
              <a:t>Itemset</a:t>
            </a:r>
            <a:r>
              <a:rPr lang="en-US" sz="2000" dirty="0" smtClean="0"/>
              <a:t> </a:t>
            </a:r>
            <a:r>
              <a:rPr lang="en-US" sz="2000" i="1" dirty="0" smtClean="0"/>
              <a:t>I</a:t>
            </a:r>
            <a:r>
              <a:rPr lang="en-US" sz="2000" dirty="0" smtClean="0"/>
              <a:t> = {</a:t>
            </a:r>
            <a:r>
              <a:rPr lang="en-US" sz="2000" i="1" dirty="0" smtClean="0"/>
              <a:t>I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…, </a:t>
            </a:r>
            <a:r>
              <a:rPr lang="en-US" sz="2000" i="1" dirty="0" err="1" smtClean="0"/>
              <a:t>I</a:t>
            </a:r>
            <a:r>
              <a:rPr lang="en-US" sz="2000" i="1" baseline="-25000" dirty="0" err="1" smtClean="0"/>
              <a:t>k</a:t>
            </a:r>
            <a:r>
              <a:rPr lang="en-US" sz="2000" dirty="0" smtClean="0"/>
              <a:t>}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 smtClean="0"/>
              <a:t>Find all the rules </a:t>
            </a:r>
            <a:r>
              <a:rPr lang="en-US" sz="2000" i="1" dirty="0" smtClean="0"/>
              <a:t>A</a:t>
            </a:r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i="1" dirty="0" smtClean="0">
                <a:sym typeface="Wingdings" pitchFamily="2" charset="2"/>
              </a:rPr>
              <a:t>B</a:t>
            </a:r>
            <a:r>
              <a:rPr lang="en-US" sz="2400" i="1" dirty="0" smtClean="0">
                <a:sym typeface="Symbol" pitchFamily="18" charset="2"/>
              </a:rPr>
              <a:t> </a:t>
            </a:r>
            <a:r>
              <a:rPr lang="en-US" sz="2000" dirty="0" smtClean="0"/>
              <a:t>with minimum support and confidence</a:t>
            </a:r>
            <a:endParaRPr lang="en-US" sz="2400" dirty="0" smtClean="0">
              <a:sym typeface="Symbol" pitchFamily="18" charset="2"/>
            </a:endParaRPr>
          </a:p>
          <a:p>
            <a:pPr marL="640080" lvl="1" indent="-237744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b="1" dirty="0" smtClean="0">
                <a:solidFill>
                  <a:srgbClr val="170981"/>
                </a:solidFill>
                <a:sym typeface="Symbol" pitchFamily="18" charset="2"/>
              </a:rPr>
              <a:t>support</a:t>
            </a:r>
            <a:r>
              <a:rPr lang="en-US" dirty="0" smtClean="0">
                <a:sym typeface="Symbol" pitchFamily="18" charset="2"/>
              </a:rPr>
              <a:t>, </a:t>
            </a:r>
            <a:r>
              <a:rPr lang="en-US" b="1" i="1" dirty="0" smtClean="0">
                <a:sym typeface="Symbol" pitchFamily="18" charset="2"/>
              </a:rPr>
              <a:t>s</a:t>
            </a:r>
            <a:r>
              <a:rPr lang="en-US" dirty="0" smtClean="0">
                <a:sym typeface="Symbol" pitchFamily="18" charset="2"/>
              </a:rPr>
              <a:t>, </a:t>
            </a:r>
            <a:r>
              <a:rPr lang="en-US" dirty="0" smtClean="0">
                <a:solidFill>
                  <a:schemeClr val="tx2"/>
                </a:solidFill>
                <a:sym typeface="Symbol" pitchFamily="18" charset="2"/>
              </a:rPr>
              <a:t>probability</a:t>
            </a:r>
            <a:r>
              <a:rPr lang="en-US" dirty="0" smtClean="0">
                <a:sym typeface="Symbol" pitchFamily="18" charset="2"/>
              </a:rPr>
              <a:t> that a transaction contains </a:t>
            </a:r>
            <a:r>
              <a:rPr lang="en-US" i="1" dirty="0" smtClean="0">
                <a:sym typeface="Symbol" pitchFamily="18" charset="2"/>
              </a:rPr>
              <a:t>P</a:t>
            </a:r>
            <a:r>
              <a:rPr lang="en-US" dirty="0" smtClean="0">
                <a:sym typeface="Symbol" pitchFamily="18" charset="2"/>
              </a:rPr>
              <a:t>(</a:t>
            </a:r>
            <a:r>
              <a:rPr lang="en-US" i="1" dirty="0" smtClean="0">
                <a:sym typeface="Symbol" pitchFamily="18" charset="2"/>
              </a:rPr>
              <a:t>A</a:t>
            </a:r>
            <a:r>
              <a:rPr lang="en-US" dirty="0" smtClean="0">
                <a:sym typeface="Symbol" pitchFamily="18" charset="2"/>
              </a:rPr>
              <a:t></a:t>
            </a:r>
            <a:r>
              <a:rPr lang="en-US" i="1" dirty="0" smtClean="0">
                <a:sym typeface="Symbol" pitchFamily="18" charset="2"/>
              </a:rPr>
              <a:t>B)</a:t>
            </a:r>
          </a:p>
          <a:p>
            <a:pPr marL="640080" lvl="1" indent="-237744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b="1" dirty="0" smtClean="0">
                <a:solidFill>
                  <a:srgbClr val="170981"/>
                </a:solidFill>
                <a:sym typeface="Symbol" pitchFamily="18" charset="2"/>
              </a:rPr>
              <a:t>confidence</a:t>
            </a:r>
            <a:r>
              <a:rPr lang="en-US" dirty="0" smtClean="0">
                <a:sym typeface="Symbol" pitchFamily="18" charset="2"/>
              </a:rPr>
              <a:t>, </a:t>
            </a:r>
            <a:r>
              <a:rPr lang="en-US" b="1" i="1" dirty="0" smtClean="0">
                <a:sym typeface="Symbol" pitchFamily="18" charset="2"/>
              </a:rPr>
              <a:t>c</a:t>
            </a:r>
            <a:r>
              <a:rPr lang="en-US" i="1" dirty="0" smtClean="0">
                <a:sym typeface="Symbol" pitchFamily="18" charset="2"/>
              </a:rPr>
              <a:t>,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dirty="0" smtClean="0">
                <a:solidFill>
                  <a:schemeClr val="tx2"/>
                </a:solidFill>
                <a:sym typeface="Symbol" pitchFamily="18" charset="2"/>
              </a:rPr>
              <a:t>conditional probability</a:t>
            </a:r>
            <a:r>
              <a:rPr lang="en-US" dirty="0" smtClean="0">
                <a:sym typeface="Symbol" pitchFamily="18" charset="2"/>
              </a:rPr>
              <a:t> that a transaction having </a:t>
            </a:r>
            <a:r>
              <a:rPr lang="en-US" i="1" dirty="0" smtClean="0">
                <a:sym typeface="Symbol" pitchFamily="18" charset="2"/>
              </a:rPr>
              <a:t>A</a:t>
            </a:r>
            <a:r>
              <a:rPr lang="en-US" dirty="0" smtClean="0">
                <a:sym typeface="Symbol" pitchFamily="18" charset="2"/>
              </a:rPr>
              <a:t> also contains </a:t>
            </a:r>
            <a:r>
              <a:rPr lang="en-US" i="1" dirty="0" smtClean="0">
                <a:sym typeface="Symbol" pitchFamily="18" charset="2"/>
              </a:rPr>
              <a:t>B.           Or,  P(B|A)</a:t>
            </a:r>
            <a:endParaRPr lang="en-US" i="1" dirty="0">
              <a:sym typeface="Symbol" pitchFamily="18" charset="2"/>
            </a:endParaRP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4267200" y="4251325"/>
            <a:ext cx="48768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i="1" dirty="0">
                <a:latin typeface="Tahoma" panose="020B0604030504040204" pitchFamily="34" charset="0"/>
              </a:rPr>
              <a:t>Let  </a:t>
            </a:r>
            <a:r>
              <a:rPr lang="en-US" altLang="en-US" sz="2000" i="1" dirty="0" err="1">
                <a:latin typeface="Tahoma" panose="020B0604030504040204" pitchFamily="34" charset="0"/>
              </a:rPr>
              <a:t>sup</a:t>
            </a:r>
            <a:r>
              <a:rPr lang="en-US" altLang="en-US" sz="2000" i="1" baseline="-25000" dirty="0" err="1">
                <a:latin typeface="Tahoma" panose="020B0604030504040204" pitchFamily="34" charset="0"/>
              </a:rPr>
              <a:t>min</a:t>
            </a:r>
            <a:r>
              <a:rPr lang="en-US" altLang="en-US" sz="2000" i="1" dirty="0">
                <a:latin typeface="Tahoma" panose="020B0604030504040204" pitchFamily="34" charset="0"/>
              </a:rPr>
              <a:t> = 50%,  </a:t>
            </a:r>
            <a:r>
              <a:rPr lang="en-US" altLang="en-US" sz="2000" i="1" dirty="0" err="1">
                <a:latin typeface="Tahoma" panose="020B0604030504040204" pitchFamily="34" charset="0"/>
              </a:rPr>
              <a:t>conf</a:t>
            </a:r>
            <a:r>
              <a:rPr lang="en-US" altLang="en-US" sz="2000" i="1" baseline="-25000" dirty="0" err="1">
                <a:latin typeface="Tahoma" panose="020B0604030504040204" pitchFamily="34" charset="0"/>
              </a:rPr>
              <a:t>min</a:t>
            </a:r>
            <a:r>
              <a:rPr lang="en-US" altLang="en-US" sz="2000" i="1" dirty="0">
                <a:latin typeface="Tahoma" panose="020B0604030504040204" pitchFamily="34" charset="0"/>
              </a:rPr>
              <a:t> = 50%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i="1" dirty="0">
                <a:latin typeface="Tahoma" panose="020B0604030504040204" pitchFamily="34" charset="0"/>
              </a:rPr>
              <a:t>Freq. Pat.: </a:t>
            </a:r>
            <a:r>
              <a:rPr lang="en-US" altLang="en-US" sz="2000" dirty="0">
                <a:latin typeface="Tahoma" panose="020B0604030504040204" pitchFamily="34" charset="0"/>
              </a:rPr>
              <a:t>{</a:t>
            </a:r>
            <a:r>
              <a:rPr lang="en-US" altLang="en-US" sz="2000" i="1" dirty="0">
                <a:latin typeface="Tahoma" panose="020B0604030504040204" pitchFamily="34" charset="0"/>
              </a:rPr>
              <a:t>A:3, B:3, D:4, E:3, AD:3</a:t>
            </a:r>
            <a:r>
              <a:rPr lang="en-US" altLang="en-US" sz="2000" dirty="0">
                <a:latin typeface="Tahoma" panose="020B0604030504040204" pitchFamily="34" charset="0"/>
              </a:rPr>
              <a:t>}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u="sng" dirty="0">
                <a:latin typeface="Tahoma" panose="020B0604030504040204" pitchFamily="34" charset="0"/>
              </a:rPr>
              <a:t>Association rules: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 dirty="0">
                <a:latin typeface="Tahoma" panose="020B0604030504040204" pitchFamily="34" charset="0"/>
              </a:rPr>
              <a:t>A </a:t>
            </a:r>
            <a:r>
              <a:rPr lang="en-US" altLang="en-US" sz="1800" dirty="0">
                <a:latin typeface="Tahom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sz="1800" i="1" dirty="0">
                <a:latin typeface="Tahoma" panose="020B0604030504040204" pitchFamily="34" charset="0"/>
                <a:sym typeface="Symbol" panose="05050102010706020507" pitchFamily="18" charset="2"/>
              </a:rPr>
              <a:t> D  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1800" dirty="0">
                <a:solidFill>
                  <a:srgbClr val="FF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60%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, 100%),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 dirty="0">
                <a:solidFill>
                  <a:srgbClr val="FF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  s</a:t>
            </a:r>
            <a:r>
              <a:rPr lang="en-US" altLang="en-US" sz="1800" dirty="0">
                <a:solidFill>
                  <a:srgbClr val="FF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= N</a:t>
            </a:r>
            <a:r>
              <a:rPr lang="en-US" altLang="en-US" sz="1800" baseline="-25000" dirty="0">
                <a:solidFill>
                  <a:srgbClr val="FF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A,D</a:t>
            </a:r>
            <a:r>
              <a:rPr lang="en-US" altLang="en-US" sz="1800" dirty="0">
                <a:solidFill>
                  <a:srgbClr val="FF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/N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,           </a:t>
            </a:r>
            <a:r>
              <a:rPr lang="en-US" altLang="en-US" sz="1800" i="1" dirty="0">
                <a:latin typeface="Tahoma" panose="020B0604030504040204" pitchFamily="34" charset="0"/>
                <a:sym typeface="Symbol" panose="05050102010706020507" pitchFamily="18" charset="2"/>
              </a:rPr>
              <a:t>c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 = N</a:t>
            </a:r>
            <a:r>
              <a:rPr lang="en-US" altLang="en-US" sz="1800" baseline="-25000" dirty="0">
                <a:latin typeface="Tahoma" panose="020B0604030504040204" pitchFamily="34" charset="0"/>
                <a:sym typeface="Symbol" panose="05050102010706020507" pitchFamily="18" charset="2"/>
              </a:rPr>
              <a:t>A,D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/N</a:t>
            </a:r>
            <a:r>
              <a:rPr lang="en-US" altLang="en-US" sz="1800" baseline="-25000" dirty="0">
                <a:latin typeface="Tahoma" panose="020B0604030504040204" pitchFamily="34" charset="0"/>
                <a:sym typeface="Symbol" panose="05050102010706020507" pitchFamily="18" charset="2"/>
              </a:rPr>
              <a:t>A</a:t>
            </a:r>
            <a:endParaRPr lang="en-US" altLang="en-US" sz="1800" dirty="0">
              <a:latin typeface="Tahom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 dirty="0">
                <a:latin typeface="Tahoma" panose="020B0604030504040204" pitchFamily="34" charset="0"/>
              </a:rPr>
              <a:t>D </a:t>
            </a:r>
            <a:r>
              <a:rPr lang="en-US" altLang="en-US" sz="1800" dirty="0">
                <a:latin typeface="Tahom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sz="1800" i="1" dirty="0">
                <a:latin typeface="Tahoma" panose="020B0604030504040204" pitchFamily="34" charset="0"/>
                <a:sym typeface="Symbol" panose="05050102010706020507" pitchFamily="18" charset="2"/>
              </a:rPr>
              <a:t> A  </a:t>
            </a:r>
            <a:r>
              <a:rPr lang="en-US" altLang="en-US" sz="1800" dirty="0">
                <a:latin typeface="Tahoma" panose="020B0604030504040204" pitchFamily="34" charset="0"/>
                <a:sym typeface="Symbol" panose="05050102010706020507" pitchFamily="18" charset="2"/>
              </a:rPr>
              <a:t>(60%, 75%)</a:t>
            </a:r>
            <a:endParaRPr lang="en-US" altLang="en-US" sz="1800" baseline="-25000" dirty="0">
              <a:latin typeface="Tahoma" panose="020B0604030504040204" pitchFamily="34" charset="0"/>
              <a:sym typeface="Symbol" panose="05050102010706020507" pitchFamily="18" charset="2"/>
            </a:endParaRPr>
          </a:p>
          <a:p>
            <a:pPr lvl="1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000" dirty="0"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grpSp>
        <p:nvGrpSpPr>
          <p:cNvPr id="23557" name="Group 5"/>
          <p:cNvGrpSpPr>
            <a:grpSpLocks/>
          </p:cNvGrpSpPr>
          <p:nvPr/>
        </p:nvGrpSpPr>
        <p:grpSpPr bwMode="auto">
          <a:xfrm>
            <a:off x="228600" y="3505200"/>
            <a:ext cx="4038600" cy="2917825"/>
            <a:chOff x="240" y="2352"/>
            <a:chExt cx="2544" cy="1694"/>
          </a:xfrm>
        </p:grpSpPr>
        <p:sp>
          <p:nvSpPr>
            <p:cNvPr id="27680" name="Oval 6"/>
            <p:cNvSpPr>
              <a:spLocks noChangeArrowheads="1"/>
            </p:cNvSpPr>
            <p:nvPr/>
          </p:nvSpPr>
          <p:spPr bwMode="auto">
            <a:xfrm>
              <a:off x="384" y="2736"/>
              <a:ext cx="1200" cy="8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Arial" charset="0"/>
              </a:endParaRPr>
            </a:p>
          </p:txBody>
        </p:sp>
        <p:sp>
          <p:nvSpPr>
            <p:cNvPr id="23582" name="Oval 7"/>
            <p:cNvSpPr>
              <a:spLocks noChangeArrowheads="1"/>
            </p:cNvSpPr>
            <p:nvPr/>
          </p:nvSpPr>
          <p:spPr bwMode="auto">
            <a:xfrm>
              <a:off x="1008" y="2736"/>
              <a:ext cx="1200" cy="960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254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3200">
                <a:latin typeface="Tahoma" panose="020B0604030504040204" pitchFamily="34" charset="0"/>
              </a:endParaRPr>
            </a:p>
          </p:txBody>
        </p:sp>
        <p:sp>
          <p:nvSpPr>
            <p:cNvPr id="23583" name="Line 8"/>
            <p:cNvSpPr>
              <a:spLocks noChangeShapeType="1"/>
            </p:cNvSpPr>
            <p:nvPr/>
          </p:nvSpPr>
          <p:spPr bwMode="auto">
            <a:xfrm flipH="1">
              <a:off x="576" y="3168"/>
              <a:ext cx="144" cy="48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4" name="Line 9"/>
            <p:cNvSpPr>
              <a:spLocks noChangeShapeType="1"/>
            </p:cNvSpPr>
            <p:nvPr/>
          </p:nvSpPr>
          <p:spPr bwMode="auto">
            <a:xfrm flipV="1">
              <a:off x="2016" y="2832"/>
              <a:ext cx="144" cy="432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5" name="Line 10"/>
            <p:cNvSpPr>
              <a:spLocks noChangeShapeType="1"/>
            </p:cNvSpPr>
            <p:nvPr/>
          </p:nvSpPr>
          <p:spPr bwMode="auto">
            <a:xfrm flipH="1" flipV="1">
              <a:off x="1296" y="2688"/>
              <a:ext cx="144" cy="432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6" name="Text Box 11"/>
            <p:cNvSpPr txBox="1">
              <a:spLocks noChangeArrowheads="1"/>
            </p:cNvSpPr>
            <p:nvPr/>
          </p:nvSpPr>
          <p:spPr bwMode="auto">
            <a:xfrm>
              <a:off x="1824" y="2448"/>
              <a:ext cx="960" cy="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170981"/>
                  </a:solidFill>
                  <a:latin typeface="Times New Roman" panose="02020603050405020304" pitchFamily="18" charset="0"/>
                </a:rPr>
                <a:t>Customer</a:t>
              </a:r>
            </a:p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170981"/>
                  </a:solidFill>
                  <a:latin typeface="Times New Roman" panose="02020603050405020304" pitchFamily="18" charset="0"/>
                </a:rPr>
                <a:t>buys jam</a:t>
              </a:r>
              <a:endParaRPr lang="en-US" altLang="en-US" sz="2400" u="sng">
                <a:solidFill>
                  <a:srgbClr val="17098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587" name="Text Box 12"/>
            <p:cNvSpPr txBox="1">
              <a:spLocks noChangeArrowheads="1"/>
            </p:cNvSpPr>
            <p:nvPr/>
          </p:nvSpPr>
          <p:spPr bwMode="auto">
            <a:xfrm>
              <a:off x="576" y="2352"/>
              <a:ext cx="1041" cy="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FF0000"/>
                  </a:solidFill>
                  <a:latin typeface="Times New Roman" panose="02020603050405020304" pitchFamily="18" charset="0"/>
                </a:rPr>
                <a:t>Customer</a:t>
              </a:r>
            </a:p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FF0000"/>
                  </a:solidFill>
                  <a:latin typeface="Times New Roman" panose="02020603050405020304" pitchFamily="18" charset="0"/>
                </a:rPr>
                <a:t>buys both</a:t>
              </a:r>
              <a:endParaRPr lang="en-US" altLang="en-US" sz="2400" u="sng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588" name="Text Box 13"/>
            <p:cNvSpPr txBox="1">
              <a:spLocks noChangeArrowheads="1"/>
            </p:cNvSpPr>
            <p:nvPr/>
          </p:nvSpPr>
          <p:spPr bwMode="auto">
            <a:xfrm>
              <a:off x="384" y="3600"/>
              <a:ext cx="881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tx2"/>
                  </a:solidFill>
                  <a:latin typeface="Times New Roman" panose="02020603050405020304" pitchFamily="18" charset="0"/>
                </a:rPr>
                <a:t>Customer</a:t>
              </a:r>
            </a:p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tx2"/>
                  </a:solidFill>
                  <a:latin typeface="Times New Roman" panose="02020603050405020304" pitchFamily="18" charset="0"/>
                </a:rPr>
                <a:t>buys bread</a:t>
              </a:r>
              <a:endParaRPr lang="en-US" altLang="en-US" sz="2400" u="sng">
                <a:latin typeface="Times New Roman" panose="02020603050405020304" pitchFamily="18" charset="0"/>
              </a:endParaRPr>
            </a:p>
          </p:txBody>
        </p:sp>
        <p:sp>
          <p:nvSpPr>
            <p:cNvPr id="27688" name="Rectangle 14"/>
            <p:cNvSpPr>
              <a:spLocks noChangeArrowheads="1"/>
            </p:cNvSpPr>
            <p:nvPr/>
          </p:nvSpPr>
          <p:spPr bwMode="auto">
            <a:xfrm>
              <a:off x="240" y="2361"/>
              <a:ext cx="2400" cy="1657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Arial" charset="0"/>
              </a:endParaRPr>
            </a:p>
          </p:txBody>
        </p:sp>
      </p:grpSp>
      <p:graphicFrame>
        <p:nvGraphicFramePr>
          <p:cNvPr id="1527823" name="Group 15"/>
          <p:cNvGraphicFramePr>
            <a:graphicFrameLocks noGrp="1"/>
          </p:cNvGraphicFramePr>
          <p:nvPr/>
        </p:nvGraphicFramePr>
        <p:xfrm>
          <a:off x="304800" y="1219200"/>
          <a:ext cx="3733800" cy="2130432"/>
        </p:xfrm>
        <a:graphic>
          <a:graphicData uri="http://schemas.openxmlformats.org/drawingml/2006/table">
            <a:tbl>
              <a:tblPr/>
              <a:tblGrid>
                <a:gridCol w="2057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ahoma" pitchFamily="34" charset="0"/>
                        </a:rPr>
                        <a:t>Transaction-id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ahoma" pitchFamily="34" charset="0"/>
                        </a:rPr>
                        <a:t>Items bought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B, D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C, D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D, E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E, F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C, D, E, F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9567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7811" grpId="0" build="p"/>
      <p:bldP spid="2355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Apriori</a:t>
            </a:r>
            <a:r>
              <a:rPr lang="en-US" dirty="0" smtClean="0"/>
              <a:t> 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293" y="1514168"/>
            <a:ext cx="7067107" cy="476864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The </a:t>
            </a:r>
            <a:r>
              <a:rPr lang="en-US" altLang="en-US" b="1" dirty="0" err="1"/>
              <a:t>Apriori</a:t>
            </a:r>
            <a:r>
              <a:rPr lang="en-US" altLang="en-US" b="1" dirty="0"/>
              <a:t> Algorithm</a:t>
            </a:r>
            <a:r>
              <a:rPr lang="en-US" altLang="en-US" dirty="0"/>
              <a:t>: Finding frequent </a:t>
            </a:r>
            <a:r>
              <a:rPr lang="en-US" altLang="en-US" dirty="0" err="1"/>
              <a:t>Itemsets</a:t>
            </a:r>
            <a:r>
              <a:rPr lang="en-US" altLang="en-US" dirty="0"/>
              <a:t> using candidate generation </a:t>
            </a:r>
          </a:p>
          <a:p>
            <a:r>
              <a:rPr lang="en-US" altLang="en-US" dirty="0"/>
              <a:t>Uses the </a:t>
            </a:r>
            <a:r>
              <a:rPr lang="en-US" altLang="en-US" i="1" dirty="0"/>
              <a:t>prior knowledge </a:t>
            </a:r>
            <a:r>
              <a:rPr lang="en-US" altLang="en-US" dirty="0"/>
              <a:t>of frequent </a:t>
            </a:r>
            <a:r>
              <a:rPr lang="en-US" altLang="en-US" dirty="0" err="1"/>
              <a:t>itemset</a:t>
            </a:r>
            <a:endParaRPr lang="en-US" altLang="en-US" dirty="0"/>
          </a:p>
          <a:p>
            <a:r>
              <a:rPr lang="en-US" altLang="en-US" u="sng" dirty="0" err="1">
                <a:solidFill>
                  <a:srgbClr val="C00000"/>
                </a:solidFill>
              </a:rPr>
              <a:t>Apriori</a:t>
            </a:r>
            <a:r>
              <a:rPr lang="en-US" altLang="en-US" u="sng" dirty="0">
                <a:solidFill>
                  <a:srgbClr val="C00000"/>
                </a:solidFill>
              </a:rPr>
              <a:t> property: </a:t>
            </a:r>
            <a:r>
              <a:rPr lang="en-US" altLang="en-US" dirty="0">
                <a:solidFill>
                  <a:srgbClr val="C00000"/>
                </a:solidFill>
              </a:rPr>
              <a:t>“</a:t>
            </a:r>
            <a:r>
              <a:rPr lang="en-US" altLang="en-US" i="1" dirty="0">
                <a:solidFill>
                  <a:srgbClr val="C00000"/>
                </a:solidFill>
              </a:rPr>
              <a:t>All non-empty subsets of a frequent </a:t>
            </a:r>
            <a:r>
              <a:rPr lang="en-US" altLang="en-US" i="1" dirty="0" err="1">
                <a:solidFill>
                  <a:srgbClr val="C00000"/>
                </a:solidFill>
              </a:rPr>
              <a:t>itemset</a:t>
            </a:r>
            <a:r>
              <a:rPr lang="en-US" altLang="en-US" i="1" dirty="0">
                <a:solidFill>
                  <a:srgbClr val="C00000"/>
                </a:solidFill>
              </a:rPr>
              <a:t> must also be frequent</a:t>
            </a:r>
            <a:r>
              <a:rPr lang="en-US" altLang="en-US" i="1" dirty="0"/>
              <a:t>”</a:t>
            </a:r>
          </a:p>
          <a:p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itemsets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used to explore (k+</a:t>
            </a:r>
            <a:r>
              <a:rPr lang="en-US" altLang="en-US" dirty="0"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1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itemset</a:t>
            </a:r>
            <a:endParaRPr lang="en-US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one-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itemset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2-itemset, </a:t>
            </a: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k-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itemset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Step-1: Join step: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</a:t>
            </a: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set of candidate </a:t>
            </a: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itemset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generated by joining </a:t>
            </a: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k-1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itself, denote as </a:t>
            </a: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Step-2: Prune step: </a:t>
            </a:r>
            <a:r>
              <a:rPr lang="en-US" alt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superset of </a:t>
            </a: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i.e. its members may or may not be frequent, but all of the frequent </a:t>
            </a: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itemsets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included in </a:t>
            </a: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Do subset testing.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131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0121" y="6475228"/>
            <a:ext cx="8973880" cy="3827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yal Acidbath" panose="02000000000000000000" pitchFamily="2" charset="0"/>
              </a:rPr>
              <a:t>Dr. S. Nandagopalan</a:t>
            </a:r>
            <a:endParaRPr lang="en-US" dirty="0">
              <a:latin typeface="Royal Acidbath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81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19" y="452489"/>
            <a:ext cx="6589199" cy="890058"/>
          </a:xfrm>
        </p:spPr>
        <p:txBody>
          <a:bodyPr/>
          <a:lstStyle/>
          <a:p>
            <a:r>
              <a:rPr lang="en-US" dirty="0" smtClean="0"/>
              <a:t>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132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09575" y="1447800"/>
          <a:ext cx="2486025" cy="3962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TID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Item ids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T100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Calibri" pitchFamily="34" charset="0"/>
                        </a:rPr>
                        <a:t>I1,</a:t>
                      </a:r>
                      <a:r>
                        <a:rPr lang="en-US" sz="2000" b="1" baseline="0" dirty="0" smtClean="0">
                          <a:solidFill>
                            <a:srgbClr val="C00000"/>
                          </a:solidFill>
                          <a:latin typeface="Calibri" pitchFamily="34" charset="0"/>
                        </a:rPr>
                        <a:t> I2, I5</a:t>
                      </a:r>
                      <a:endParaRPr lang="en-US" sz="2000" b="1" dirty="0">
                        <a:solidFill>
                          <a:srgbClr val="C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T200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Calibri" pitchFamily="34" charset="0"/>
                        </a:rPr>
                        <a:t>I2, I4</a:t>
                      </a:r>
                      <a:endParaRPr lang="en-US" sz="2000" b="1" dirty="0">
                        <a:solidFill>
                          <a:srgbClr val="C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T300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Calibri" pitchFamily="34" charset="0"/>
                        </a:rPr>
                        <a:t>I2, I3</a:t>
                      </a:r>
                      <a:endParaRPr lang="en-US" sz="2000" b="1" dirty="0">
                        <a:solidFill>
                          <a:srgbClr val="C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T400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Calibri" pitchFamily="34" charset="0"/>
                        </a:rPr>
                        <a:t>I1, I2, I4</a:t>
                      </a:r>
                      <a:endParaRPr lang="en-US" sz="2000" b="1" dirty="0">
                        <a:solidFill>
                          <a:srgbClr val="C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T500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Calibri" pitchFamily="34" charset="0"/>
                        </a:rPr>
                        <a:t>I1, I3</a:t>
                      </a:r>
                      <a:endParaRPr lang="en-US" sz="2000" b="1" dirty="0">
                        <a:solidFill>
                          <a:srgbClr val="C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T600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Calibri" pitchFamily="34" charset="0"/>
                        </a:rPr>
                        <a:t>I2, I3</a:t>
                      </a:r>
                      <a:endParaRPr lang="en-US" sz="2000" b="1" dirty="0">
                        <a:solidFill>
                          <a:srgbClr val="C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T700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Calibri" pitchFamily="34" charset="0"/>
                        </a:rPr>
                        <a:t>I1, I3</a:t>
                      </a:r>
                      <a:endParaRPr lang="en-US" sz="2000" b="1" dirty="0">
                        <a:solidFill>
                          <a:srgbClr val="C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T800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Calibri" pitchFamily="34" charset="0"/>
                        </a:rPr>
                        <a:t>I1, I2, I3, I5</a:t>
                      </a:r>
                      <a:endParaRPr lang="en-US" sz="2000" b="1" dirty="0">
                        <a:solidFill>
                          <a:srgbClr val="C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T900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Calibri" pitchFamily="34" charset="0"/>
                        </a:rPr>
                        <a:t>I1, I2, I3</a:t>
                      </a:r>
                      <a:endParaRPr lang="en-US" sz="2000" b="1" dirty="0">
                        <a:solidFill>
                          <a:srgbClr val="C00000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4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3" r="12384" b="73179"/>
          <a:stretch/>
        </p:blipFill>
        <p:spPr bwMode="auto">
          <a:xfrm>
            <a:off x="3530009" y="481806"/>
            <a:ext cx="4869712" cy="158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0" t="27642" r="2518" b="26360"/>
          <a:stretch/>
        </p:blipFill>
        <p:spPr bwMode="auto">
          <a:xfrm>
            <a:off x="3022167" y="2062716"/>
            <a:ext cx="6170427" cy="2711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0" t="75073"/>
          <a:stretch/>
        </p:blipFill>
        <p:spPr bwMode="auto">
          <a:xfrm>
            <a:off x="2895600" y="4774019"/>
            <a:ext cx="6340475" cy="146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04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dirty="0" err="1"/>
              <a:t>Apriori</a:t>
            </a:r>
            <a:r>
              <a:rPr lang="en-US" altLang="en-US" dirty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4159" y="1397209"/>
            <a:ext cx="6591985" cy="4699820"/>
          </a:xfrm>
        </p:spPr>
        <p:txBody>
          <a:bodyPr>
            <a:normAutofit lnSpcReduction="10000"/>
          </a:bodyPr>
          <a:lstStyle/>
          <a:p>
            <a:pPr lvl="2">
              <a:spcBef>
                <a:spcPct val="0"/>
              </a:spcBef>
              <a:buNone/>
            </a:pPr>
            <a:r>
              <a:rPr lang="en-US" altLang="en-US" sz="2400" i="1" dirty="0">
                <a:latin typeface="Calibri" panose="020F0502020204030204" pitchFamily="34" charset="0"/>
              </a:rPr>
              <a:t>// </a:t>
            </a:r>
            <a:r>
              <a:rPr lang="en-US" altLang="en-US" sz="2400" i="1" dirty="0" err="1">
                <a:latin typeface="Calibri" panose="020F0502020204030204" pitchFamily="34" charset="0"/>
              </a:rPr>
              <a:t>C</a:t>
            </a:r>
            <a:r>
              <a:rPr lang="en-US" altLang="en-US" sz="2400" i="1" baseline="-25000" dirty="0" err="1">
                <a:latin typeface="Calibri" panose="020F0502020204030204" pitchFamily="34" charset="0"/>
              </a:rPr>
              <a:t>k</a:t>
            </a:r>
            <a:r>
              <a:rPr lang="en-US" altLang="en-US" sz="2400" dirty="0">
                <a:latin typeface="Calibri" panose="020F0502020204030204" pitchFamily="34" charset="0"/>
              </a:rPr>
              <a:t>: Candidate </a:t>
            </a:r>
            <a:r>
              <a:rPr lang="en-US" altLang="en-US" sz="2400" dirty="0" err="1">
                <a:latin typeface="Calibri" panose="020F0502020204030204" pitchFamily="34" charset="0"/>
              </a:rPr>
              <a:t>itemset</a:t>
            </a:r>
            <a:r>
              <a:rPr lang="en-US" altLang="en-US" sz="2400" dirty="0">
                <a:latin typeface="Calibri" panose="020F0502020204030204" pitchFamily="34" charset="0"/>
              </a:rPr>
              <a:t> of size </a:t>
            </a:r>
            <a:r>
              <a:rPr lang="en-US" altLang="en-US" sz="2400" i="1" dirty="0">
                <a:latin typeface="Calibri" panose="020F0502020204030204" pitchFamily="34" charset="0"/>
              </a:rPr>
              <a:t>k</a:t>
            </a:r>
          </a:p>
          <a:p>
            <a:pPr lvl="2">
              <a:spcBef>
                <a:spcPct val="0"/>
              </a:spcBef>
              <a:buNone/>
            </a:pPr>
            <a:r>
              <a:rPr lang="en-US" altLang="en-US" sz="2400" i="1" dirty="0">
                <a:latin typeface="Calibri" panose="020F0502020204030204" pitchFamily="34" charset="0"/>
              </a:rPr>
              <a:t>// L</a:t>
            </a:r>
            <a:r>
              <a:rPr lang="en-US" altLang="en-US" sz="2400" i="1" baseline="-25000" dirty="0">
                <a:latin typeface="Calibri" panose="020F0502020204030204" pitchFamily="34" charset="0"/>
              </a:rPr>
              <a:t>k</a:t>
            </a:r>
            <a:r>
              <a:rPr lang="en-US" altLang="en-US" sz="2400" dirty="0">
                <a:latin typeface="Calibri" panose="020F0502020204030204" pitchFamily="34" charset="0"/>
              </a:rPr>
              <a:t> : frequent </a:t>
            </a:r>
            <a:r>
              <a:rPr lang="en-US" altLang="en-US" sz="2400" dirty="0" err="1">
                <a:latin typeface="Calibri" panose="020F0502020204030204" pitchFamily="34" charset="0"/>
              </a:rPr>
              <a:t>itemset</a:t>
            </a:r>
            <a:r>
              <a:rPr lang="en-US" altLang="en-US" sz="2400" dirty="0">
                <a:latin typeface="Calibri" panose="020F0502020204030204" pitchFamily="34" charset="0"/>
              </a:rPr>
              <a:t> of size </a:t>
            </a:r>
            <a:r>
              <a:rPr lang="en-US" altLang="en-US" sz="2400" i="1" dirty="0">
                <a:latin typeface="Calibri" panose="020F0502020204030204" pitchFamily="34" charset="0"/>
              </a:rPr>
              <a:t>k</a:t>
            </a:r>
          </a:p>
          <a:p>
            <a:pPr lvl="2">
              <a:spcBef>
                <a:spcPct val="0"/>
              </a:spcBef>
              <a:buNone/>
            </a:pPr>
            <a:r>
              <a:rPr lang="en-US" altLang="en-US" sz="2400" i="1" dirty="0">
                <a:latin typeface="Calibri" panose="020F0502020204030204" pitchFamily="34" charset="0"/>
              </a:rPr>
              <a:t>L</a:t>
            </a:r>
            <a:r>
              <a:rPr lang="en-US" altLang="en-US" sz="2400" i="1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 = {frequent items};</a:t>
            </a:r>
          </a:p>
          <a:p>
            <a:pPr lvl="2">
              <a:spcBef>
                <a:spcPct val="0"/>
              </a:spcBef>
              <a:buNone/>
            </a:pPr>
            <a:r>
              <a:rPr lang="en-US" altLang="en-US" sz="2400" b="1" dirty="0">
                <a:solidFill>
                  <a:srgbClr val="F83F24"/>
                </a:solidFill>
                <a:latin typeface="Calibri" panose="020F0502020204030204" pitchFamily="34" charset="0"/>
              </a:rPr>
              <a:t>for</a:t>
            </a:r>
            <a:r>
              <a:rPr lang="en-US" altLang="en-US" sz="2400" b="1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</a:rPr>
              <a:t>(</a:t>
            </a:r>
            <a:r>
              <a:rPr lang="en-US" altLang="en-US" sz="2400" i="1" dirty="0">
                <a:latin typeface="Calibri" panose="020F0502020204030204" pitchFamily="34" charset="0"/>
              </a:rPr>
              <a:t>k</a:t>
            </a:r>
            <a:r>
              <a:rPr lang="en-US" altLang="en-US" sz="2400" dirty="0">
                <a:latin typeface="Calibri" panose="020F0502020204030204" pitchFamily="34" charset="0"/>
              </a:rPr>
              <a:t> = 1; </a:t>
            </a:r>
            <a:r>
              <a:rPr lang="en-US" altLang="en-US" sz="2400" i="1" dirty="0">
                <a:latin typeface="Calibri" panose="020F0502020204030204" pitchFamily="34" charset="0"/>
              </a:rPr>
              <a:t>L</a:t>
            </a:r>
            <a:r>
              <a:rPr lang="en-US" altLang="en-US" sz="2400" i="1" baseline="-25000" dirty="0">
                <a:latin typeface="Calibri" panose="020F0502020204030204" pitchFamily="34" charset="0"/>
              </a:rPr>
              <a:t>k</a:t>
            </a:r>
            <a:r>
              <a:rPr lang="en-US" altLang="en-US" sz="2400" dirty="0">
                <a:latin typeface="Calibri" panose="020F0502020204030204" pitchFamily="34" charset="0"/>
              </a:rPr>
              <a:t> !=</a:t>
            </a:r>
            <a:r>
              <a:rPr lang="en-US" altLang="en-US" sz="2400" dirty="0">
                <a:latin typeface="Calibri" panose="020F0502020204030204" pitchFamily="34" charset="0"/>
                <a:sym typeface="Symbol" panose="05050102010706020507" pitchFamily="18" charset="2"/>
              </a:rPr>
              <a:t></a:t>
            </a:r>
            <a:r>
              <a:rPr lang="en-US" altLang="en-US" sz="2400" dirty="0">
                <a:latin typeface="Calibri" panose="020F0502020204030204" pitchFamily="34" charset="0"/>
              </a:rPr>
              <a:t>; </a:t>
            </a:r>
            <a:r>
              <a:rPr lang="en-US" altLang="en-US" sz="2400" i="1" dirty="0">
                <a:latin typeface="Calibri" panose="020F0502020204030204" pitchFamily="34" charset="0"/>
              </a:rPr>
              <a:t>k</a:t>
            </a:r>
            <a:r>
              <a:rPr lang="en-US" altLang="en-US" sz="2400" dirty="0">
                <a:latin typeface="Calibri" panose="020F0502020204030204" pitchFamily="34" charset="0"/>
              </a:rPr>
              <a:t>++) </a:t>
            </a:r>
            <a:r>
              <a:rPr lang="en-US" altLang="en-US" sz="2400" b="1" dirty="0">
                <a:solidFill>
                  <a:srgbClr val="F83F24"/>
                </a:solidFill>
                <a:latin typeface="Calibri" panose="020F0502020204030204" pitchFamily="34" charset="0"/>
              </a:rPr>
              <a:t>do</a:t>
            </a:r>
            <a:endParaRPr lang="en-US" altLang="en-US" sz="2400" dirty="0">
              <a:latin typeface="Calibri" panose="020F0502020204030204" pitchFamily="34" charset="0"/>
            </a:endParaRPr>
          </a:p>
          <a:p>
            <a:pPr lvl="2">
              <a:spcBef>
                <a:spcPct val="0"/>
              </a:spcBef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     </a:t>
            </a:r>
            <a:r>
              <a:rPr lang="en-US" altLang="en-US" sz="2400" i="1" dirty="0">
                <a:latin typeface="Calibri" panose="020F0502020204030204" pitchFamily="34" charset="0"/>
              </a:rPr>
              <a:t>C</a:t>
            </a:r>
            <a:r>
              <a:rPr lang="en-US" altLang="en-US" sz="2400" i="1" baseline="-25000" dirty="0">
                <a:latin typeface="Calibri" panose="020F0502020204030204" pitchFamily="34" charset="0"/>
              </a:rPr>
              <a:t>k+1</a:t>
            </a:r>
            <a:r>
              <a:rPr lang="en-US" altLang="en-US" sz="2400" dirty="0">
                <a:latin typeface="Calibri" panose="020F0502020204030204" pitchFamily="34" charset="0"/>
              </a:rPr>
              <a:t> = candidates generated from </a:t>
            </a:r>
            <a:r>
              <a:rPr lang="en-US" altLang="en-US" sz="2400" i="1" dirty="0">
                <a:latin typeface="Calibri" panose="020F0502020204030204" pitchFamily="34" charset="0"/>
              </a:rPr>
              <a:t>L</a:t>
            </a:r>
            <a:r>
              <a:rPr lang="en-US" altLang="en-US" sz="2400" i="1" baseline="-25000" dirty="0">
                <a:latin typeface="Calibri" panose="020F0502020204030204" pitchFamily="34" charset="0"/>
              </a:rPr>
              <a:t>k</a:t>
            </a:r>
            <a:r>
              <a:rPr lang="en-US" altLang="en-US" sz="2400" dirty="0">
                <a:latin typeface="Calibri" panose="020F0502020204030204" pitchFamily="34" charset="0"/>
              </a:rPr>
              <a:t>;</a:t>
            </a:r>
          </a:p>
          <a:p>
            <a:pPr lvl="2">
              <a:spcBef>
                <a:spcPct val="0"/>
              </a:spcBef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    </a:t>
            </a:r>
            <a:r>
              <a:rPr lang="en-US" altLang="en-US" sz="2400" b="1" dirty="0">
                <a:solidFill>
                  <a:srgbClr val="F83F24"/>
                </a:solidFill>
                <a:latin typeface="Calibri" panose="020F0502020204030204" pitchFamily="34" charset="0"/>
              </a:rPr>
              <a:t>for each</a:t>
            </a:r>
            <a:r>
              <a:rPr lang="en-US" altLang="en-US" sz="2400" dirty="0">
                <a:latin typeface="Calibri" panose="020F0502020204030204" pitchFamily="34" charset="0"/>
              </a:rPr>
              <a:t> transaction </a:t>
            </a:r>
            <a:r>
              <a:rPr lang="en-US" altLang="en-US" sz="2400" i="1" dirty="0">
                <a:latin typeface="Calibri" panose="020F0502020204030204" pitchFamily="34" charset="0"/>
              </a:rPr>
              <a:t>t</a:t>
            </a:r>
            <a:r>
              <a:rPr lang="en-US" altLang="en-US" sz="2400" dirty="0">
                <a:latin typeface="Calibri" panose="020F0502020204030204" pitchFamily="34" charset="0"/>
              </a:rPr>
              <a:t> in database </a:t>
            </a:r>
            <a:r>
              <a:rPr lang="en-US" alt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do</a:t>
            </a:r>
          </a:p>
          <a:p>
            <a:pPr lvl="3">
              <a:spcBef>
                <a:spcPct val="0"/>
              </a:spcBef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  increment the count of all candidates in </a:t>
            </a:r>
            <a:r>
              <a:rPr lang="en-US" altLang="en-US" sz="2400" i="1" dirty="0">
                <a:latin typeface="Calibri" panose="020F0502020204030204" pitchFamily="34" charset="0"/>
              </a:rPr>
              <a:t>C</a:t>
            </a:r>
            <a:r>
              <a:rPr lang="en-US" altLang="en-US" sz="2400" i="1" baseline="-25000" dirty="0">
                <a:latin typeface="Calibri" panose="020F0502020204030204" pitchFamily="34" charset="0"/>
              </a:rPr>
              <a:t>k+1</a:t>
            </a:r>
            <a:r>
              <a:rPr lang="en-US" altLang="en-US" sz="2400" dirty="0">
                <a:latin typeface="Calibri" panose="020F0502020204030204" pitchFamily="34" charset="0"/>
              </a:rPr>
              <a:t>                            that are contained in </a:t>
            </a:r>
            <a:r>
              <a:rPr lang="en-US" altLang="en-US" sz="2400" i="1" dirty="0">
                <a:latin typeface="Calibri" panose="020F0502020204030204" pitchFamily="34" charset="0"/>
              </a:rPr>
              <a:t>t</a:t>
            </a:r>
          </a:p>
          <a:p>
            <a:pPr lvl="3">
              <a:spcBef>
                <a:spcPct val="0"/>
              </a:spcBef>
              <a:buNone/>
            </a:pPr>
            <a:r>
              <a:rPr lang="en-US" altLang="en-US" sz="2400" b="1" dirty="0" err="1">
                <a:solidFill>
                  <a:srgbClr val="FF0000"/>
                </a:solidFill>
                <a:latin typeface="Calibri" panose="020F0502020204030204" pitchFamily="34" charset="0"/>
              </a:rPr>
              <a:t>endfor</a:t>
            </a:r>
            <a:endParaRPr lang="en-US" altLang="en-US" sz="2400" b="1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lvl="2">
              <a:spcBef>
                <a:spcPct val="0"/>
              </a:spcBef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    </a:t>
            </a:r>
            <a:r>
              <a:rPr lang="en-US" altLang="en-US" sz="2400" i="1" dirty="0">
                <a:latin typeface="Calibri" panose="020F0502020204030204" pitchFamily="34" charset="0"/>
              </a:rPr>
              <a:t>L</a:t>
            </a:r>
            <a:r>
              <a:rPr lang="en-US" altLang="en-US" sz="2400" i="1" baseline="-25000" dirty="0">
                <a:latin typeface="Calibri" panose="020F0502020204030204" pitchFamily="34" charset="0"/>
              </a:rPr>
              <a:t>k+1</a:t>
            </a:r>
            <a:r>
              <a:rPr lang="en-US" altLang="en-US" sz="2400" dirty="0">
                <a:latin typeface="Calibri" panose="020F0502020204030204" pitchFamily="34" charset="0"/>
              </a:rPr>
              <a:t>  = candidates in </a:t>
            </a:r>
            <a:r>
              <a:rPr lang="en-US" altLang="en-US" sz="2400" i="1" dirty="0">
                <a:latin typeface="Calibri" panose="020F0502020204030204" pitchFamily="34" charset="0"/>
              </a:rPr>
              <a:t>C</a:t>
            </a:r>
            <a:r>
              <a:rPr lang="en-US" altLang="en-US" sz="2400" i="1" baseline="-25000" dirty="0">
                <a:latin typeface="Calibri" panose="020F0502020204030204" pitchFamily="34" charset="0"/>
              </a:rPr>
              <a:t>k+1</a:t>
            </a:r>
            <a:r>
              <a:rPr lang="en-US" altLang="en-US" sz="2400" dirty="0">
                <a:latin typeface="Calibri" panose="020F0502020204030204" pitchFamily="34" charset="0"/>
              </a:rPr>
              <a:t> with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</a:t>
            </a:r>
            <a:r>
              <a:rPr lang="en-US" altLang="en-US" sz="2400" dirty="0" err="1">
                <a:latin typeface="Calibri" panose="020F0502020204030204" pitchFamily="34" charset="0"/>
              </a:rPr>
              <a:t>_</a:t>
            </a:r>
            <a:r>
              <a:rPr lang="en-US" altLang="en-US" sz="2400" i="1" dirty="0" err="1">
                <a:latin typeface="Calibri" panose="020F0502020204030204" pitchFamily="34" charset="0"/>
              </a:rPr>
              <a:t>support</a:t>
            </a:r>
            <a:endParaRPr lang="en-US" altLang="en-US" sz="2400" i="1" dirty="0">
              <a:latin typeface="Calibri" panose="020F0502020204030204" pitchFamily="34" charset="0"/>
            </a:endParaRPr>
          </a:p>
          <a:p>
            <a:pPr lvl="2">
              <a:spcBef>
                <a:spcPct val="0"/>
              </a:spcBef>
              <a:buNone/>
            </a:pPr>
            <a:r>
              <a:rPr lang="en-US" altLang="en-US" sz="2400" b="1" dirty="0" err="1">
                <a:solidFill>
                  <a:srgbClr val="F83F24"/>
                </a:solidFill>
                <a:latin typeface="Calibri" panose="020F0502020204030204" pitchFamily="34" charset="0"/>
              </a:rPr>
              <a:t>endfor</a:t>
            </a:r>
            <a:endParaRPr lang="en-US" altLang="en-US" sz="2400" dirty="0">
              <a:latin typeface="Calibri" panose="020F0502020204030204" pitchFamily="34" charset="0"/>
            </a:endParaRPr>
          </a:p>
          <a:p>
            <a:pPr lvl="2">
              <a:spcBef>
                <a:spcPct val="0"/>
              </a:spcBef>
              <a:buNone/>
            </a:pPr>
            <a:r>
              <a:rPr lang="en-US" altLang="en-US" sz="2400" b="1" dirty="0">
                <a:solidFill>
                  <a:srgbClr val="F83F24"/>
                </a:solidFill>
                <a:latin typeface="Calibri" panose="020F0502020204030204" pitchFamily="34" charset="0"/>
              </a:rPr>
              <a:t>return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sym typeface="Symbol" panose="05050102010706020507" pitchFamily="18" charset="2"/>
              </a:rPr>
              <a:t></a:t>
            </a:r>
            <a:r>
              <a:rPr lang="en-US" altLang="en-US" sz="2400" i="1" baseline="-25000" dirty="0">
                <a:latin typeface="Calibri" panose="020F0502020204030204" pitchFamily="34" charset="0"/>
              </a:rPr>
              <a:t>k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400" i="1" dirty="0">
                <a:latin typeface="Calibri" panose="020F0502020204030204" pitchFamily="34" charset="0"/>
              </a:rPr>
              <a:t>L</a:t>
            </a:r>
            <a:r>
              <a:rPr lang="en-US" altLang="en-US" sz="2400" i="1" baseline="-25000" dirty="0">
                <a:latin typeface="Calibri" panose="020F0502020204030204" pitchFamily="34" charset="0"/>
              </a:rPr>
              <a:t>k</a:t>
            </a:r>
            <a:r>
              <a:rPr lang="en-US" altLang="en-US" sz="2400" dirty="0">
                <a:latin typeface="Calibri" panose="020F0502020204030204" pitchFamily="34" charset="0"/>
              </a:rPr>
              <a:t>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2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300717" y="112591"/>
            <a:ext cx="7620000" cy="9144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Generating Association rules from frequent </a:t>
            </a:r>
            <a:r>
              <a:rPr lang="en-US" sz="3200" dirty="0" err="1" smtClean="0"/>
              <a:t>itemsets</a:t>
            </a:r>
            <a:endParaRPr lang="en-US" sz="3200" dirty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223580" y="1140542"/>
            <a:ext cx="7315200" cy="5360392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For each frequent </a:t>
            </a:r>
            <a:r>
              <a:rPr lang="en-US" altLang="en-US" sz="2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itemset</a:t>
            </a:r>
            <a:r>
              <a:rPr lang="en-US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, generate all nonempty subsets of </a:t>
            </a:r>
            <a:r>
              <a:rPr lang="en-US" altLang="en-US" sz="2400" i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I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For every nonempty subset s of </a:t>
            </a:r>
            <a:r>
              <a:rPr lang="en-US" altLang="en-US" sz="2400" i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, output the rule: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→ (</a:t>
            </a:r>
            <a:r>
              <a:rPr lang="en-US" alt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</a:p>
          <a:p>
            <a:pPr lvl="1" eaLnBrk="1" hangingPunct="1">
              <a:spcBef>
                <a:spcPct val="0"/>
              </a:spcBef>
              <a:buFont typeface="Verdana" panose="020B0604030504040204" pitchFamily="34" charset="0"/>
              <a:buNone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if </a:t>
            </a:r>
            <a:r>
              <a:rPr lang="en-US" alt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support_count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alt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support_count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&gt;= </a:t>
            </a:r>
            <a:r>
              <a:rPr lang="en-US" alt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min_conf_thres</a:t>
            </a:r>
            <a:endParaRPr lang="en-US" altLang="en-US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Font typeface="Verdana" panose="020B0604030504040204" pitchFamily="34" charset="0"/>
              <a:buNone/>
            </a:pPr>
            <a:endParaRPr lang="en-US" altLang="en-US" sz="12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eaLnBrk="1" hangingPunct="1"/>
            <a:r>
              <a:rPr lang="en-US" altLang="en-US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Consider a frequent </a:t>
            </a:r>
            <a:r>
              <a:rPr lang="en-US" altLang="en-US" sz="20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itemset</a:t>
            </a:r>
            <a:r>
              <a:rPr lang="en-US" altLang="en-US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alt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= {I1, I2, I5}. What are the association rules for </a:t>
            </a:r>
            <a:r>
              <a:rPr lang="en-US" alt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en-US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eaLnBrk="1" hangingPunct="1"/>
            <a:r>
              <a:rPr lang="en-US" altLang="en-US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Non-empty subsets of I = {I1, I2}, {I1, I5}, {I2, I5}, {I1}, {I2}, {I5}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I1       I2          I5	confidence = 2/4 = 50%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 smtClean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I1       I5          I2	confidence = 2/2 = 100%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 smtClean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I2       I5          I1	confidence = 2/2 = 100%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I1       I2          I5	confidence = 2/6 = 33%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I2       I1          I5	confidence = 2/7 = 29%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 smtClean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I5       I1          I2	confidence = 2/2 = 100%</a:t>
            </a:r>
          </a:p>
          <a:p>
            <a:pPr eaLnBrk="1" hangingPunct="1"/>
            <a:endParaRPr lang="en-US" altLang="en-US" sz="20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0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373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3D5C5F-850C-4F4D-93D6-A369ED36293D}" type="slidenum">
              <a:rPr lang="en-US" altLang="en-US" sz="1200">
                <a:solidFill>
                  <a:srgbClr val="B5A788"/>
                </a:solidFill>
              </a:rPr>
              <a:pPr/>
              <a:t>134</a:t>
            </a:fld>
            <a:endParaRPr lang="en-US" altLang="en-US" sz="1200">
              <a:solidFill>
                <a:srgbClr val="B5A788"/>
              </a:solidFill>
            </a:endParaRPr>
          </a:p>
        </p:txBody>
      </p:sp>
      <p:graphicFrame>
        <p:nvGraphicFramePr>
          <p:cNvPr id="7373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5815754"/>
              </p:ext>
            </p:extLst>
          </p:nvPr>
        </p:nvGraphicFramePr>
        <p:xfrm>
          <a:off x="1828800" y="4648200"/>
          <a:ext cx="306389" cy="306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38" name="Equation" r:id="rId4" imgW="139518" imgH="126835" progId="Equation.3">
                  <p:embed/>
                </p:oleObj>
              </mc:Choice>
              <mc:Fallback>
                <p:oleObj name="Equation" r:id="rId4" imgW="139518" imgH="126835" progId="Equation.3">
                  <p:embed/>
                  <p:pic>
                    <p:nvPicPr>
                      <p:cNvPr id="7373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648200"/>
                        <a:ext cx="306389" cy="3063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6" name="Object 8"/>
          <p:cNvGraphicFramePr>
            <a:graphicFrameLocks noChangeAspect="1"/>
          </p:cNvGraphicFramePr>
          <p:nvPr/>
        </p:nvGraphicFramePr>
        <p:xfrm>
          <a:off x="2495550" y="4683125"/>
          <a:ext cx="3238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39" name="Equation" r:id="rId6" imgW="190417" imgH="152334" progId="Equation.3">
                  <p:embed/>
                </p:oleObj>
              </mc:Choice>
              <mc:Fallback>
                <p:oleObj name="Equation" r:id="rId6" imgW="190417" imgH="152334" progId="Equation.3">
                  <p:embed/>
                  <p:pic>
                    <p:nvPicPr>
                      <p:cNvPr id="7373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4683125"/>
                        <a:ext cx="3238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7" name="Object 9"/>
          <p:cNvGraphicFramePr>
            <a:graphicFrameLocks noChangeAspect="1"/>
          </p:cNvGraphicFramePr>
          <p:nvPr/>
        </p:nvGraphicFramePr>
        <p:xfrm>
          <a:off x="1828800" y="4972050"/>
          <a:ext cx="3063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40" name="Equation" r:id="rId8" imgW="139518" imgH="126835" progId="Equation.3">
                  <p:embed/>
                </p:oleObj>
              </mc:Choice>
              <mc:Fallback>
                <p:oleObj name="Equation" r:id="rId8" imgW="139518" imgH="126835" progId="Equation.3">
                  <p:embed/>
                  <p:pic>
                    <p:nvPicPr>
                      <p:cNvPr id="7373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972050"/>
                        <a:ext cx="3063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8" name="Object 10"/>
          <p:cNvGraphicFramePr>
            <a:graphicFrameLocks noChangeAspect="1"/>
          </p:cNvGraphicFramePr>
          <p:nvPr/>
        </p:nvGraphicFramePr>
        <p:xfrm>
          <a:off x="2495550" y="5006975"/>
          <a:ext cx="3238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41" name="Equation" r:id="rId9" imgW="190417" imgH="152334" progId="Equation.3">
                  <p:embed/>
                </p:oleObj>
              </mc:Choice>
              <mc:Fallback>
                <p:oleObj name="Equation" r:id="rId9" imgW="190417" imgH="152334" progId="Equation.3">
                  <p:embed/>
                  <p:pic>
                    <p:nvPicPr>
                      <p:cNvPr id="7373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5006975"/>
                        <a:ext cx="3238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9" name="Object 11"/>
          <p:cNvGraphicFramePr>
            <a:graphicFrameLocks noChangeAspect="1"/>
          </p:cNvGraphicFramePr>
          <p:nvPr/>
        </p:nvGraphicFramePr>
        <p:xfrm>
          <a:off x="1828800" y="5249863"/>
          <a:ext cx="3063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42" name="Equation" r:id="rId11" imgW="139518" imgH="126835" progId="Equation.3">
                  <p:embed/>
                </p:oleObj>
              </mc:Choice>
              <mc:Fallback>
                <p:oleObj name="Equation" r:id="rId11" imgW="139518" imgH="126835" progId="Equation.3">
                  <p:embed/>
                  <p:pic>
                    <p:nvPicPr>
                      <p:cNvPr id="7373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249863"/>
                        <a:ext cx="3063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0" name="Object 12"/>
          <p:cNvGraphicFramePr>
            <a:graphicFrameLocks noChangeAspect="1"/>
          </p:cNvGraphicFramePr>
          <p:nvPr/>
        </p:nvGraphicFramePr>
        <p:xfrm>
          <a:off x="2495550" y="5284788"/>
          <a:ext cx="3238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43" name="Equation" r:id="rId12" imgW="190417" imgH="152334" progId="Equation.3">
                  <p:embed/>
                </p:oleObj>
              </mc:Choice>
              <mc:Fallback>
                <p:oleObj name="Equation" r:id="rId12" imgW="190417" imgH="152334" progId="Equation.3">
                  <p:embed/>
                  <p:pic>
                    <p:nvPicPr>
                      <p:cNvPr id="7374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5284788"/>
                        <a:ext cx="3238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1" name="Object 13"/>
          <p:cNvGraphicFramePr>
            <a:graphicFrameLocks noChangeAspect="1"/>
          </p:cNvGraphicFramePr>
          <p:nvPr/>
        </p:nvGraphicFramePr>
        <p:xfrm>
          <a:off x="2514600" y="5562600"/>
          <a:ext cx="3063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44" name="Equation" r:id="rId13" imgW="139518" imgH="126835" progId="Equation.3">
                  <p:embed/>
                </p:oleObj>
              </mc:Choice>
              <mc:Fallback>
                <p:oleObj name="Equation" r:id="rId13" imgW="139518" imgH="126835" progId="Equation.3">
                  <p:embed/>
                  <p:pic>
                    <p:nvPicPr>
                      <p:cNvPr id="7374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562600"/>
                        <a:ext cx="3063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2" name="Object 14"/>
          <p:cNvGraphicFramePr>
            <a:graphicFrameLocks noChangeAspect="1"/>
          </p:cNvGraphicFramePr>
          <p:nvPr/>
        </p:nvGraphicFramePr>
        <p:xfrm>
          <a:off x="1828800" y="5562600"/>
          <a:ext cx="3238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45" name="Equation" r:id="rId14" imgW="190417" imgH="152334" progId="Equation.3">
                  <p:embed/>
                </p:oleObj>
              </mc:Choice>
              <mc:Fallback>
                <p:oleObj name="Equation" r:id="rId14" imgW="190417" imgH="152334" progId="Equation.3">
                  <p:embed/>
                  <p:pic>
                    <p:nvPicPr>
                      <p:cNvPr id="7374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562600"/>
                        <a:ext cx="3238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3" name="Object 10"/>
          <p:cNvGraphicFramePr>
            <a:graphicFrameLocks noChangeAspect="1"/>
          </p:cNvGraphicFramePr>
          <p:nvPr/>
        </p:nvGraphicFramePr>
        <p:xfrm>
          <a:off x="2514600" y="5865813"/>
          <a:ext cx="3063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46" name="Equation" r:id="rId15" imgW="139518" imgH="126835" progId="Equation.3">
                  <p:embed/>
                </p:oleObj>
              </mc:Choice>
              <mc:Fallback>
                <p:oleObj name="Equation" r:id="rId15" imgW="139518" imgH="126835" progId="Equation.3">
                  <p:embed/>
                  <p:pic>
                    <p:nvPicPr>
                      <p:cNvPr id="7374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865813"/>
                        <a:ext cx="3063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4" name="Object 11"/>
          <p:cNvGraphicFramePr>
            <a:graphicFrameLocks noChangeAspect="1"/>
          </p:cNvGraphicFramePr>
          <p:nvPr/>
        </p:nvGraphicFramePr>
        <p:xfrm>
          <a:off x="1828800" y="5865813"/>
          <a:ext cx="3238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47" name="Equation" r:id="rId16" imgW="190417" imgH="152334" progId="Equation.3">
                  <p:embed/>
                </p:oleObj>
              </mc:Choice>
              <mc:Fallback>
                <p:oleObj name="Equation" r:id="rId16" imgW="190417" imgH="152334" progId="Equation.3">
                  <p:embed/>
                  <p:pic>
                    <p:nvPicPr>
                      <p:cNvPr id="73744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865813"/>
                        <a:ext cx="3238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5" name="Object 19"/>
          <p:cNvGraphicFramePr>
            <a:graphicFrameLocks noChangeAspect="1"/>
          </p:cNvGraphicFramePr>
          <p:nvPr/>
        </p:nvGraphicFramePr>
        <p:xfrm>
          <a:off x="2514600" y="6170613"/>
          <a:ext cx="3063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48" name="Equation" r:id="rId17" imgW="139518" imgH="126835" progId="Equation.3">
                  <p:embed/>
                </p:oleObj>
              </mc:Choice>
              <mc:Fallback>
                <p:oleObj name="Equation" r:id="rId17" imgW="139518" imgH="126835" progId="Equation.3">
                  <p:embed/>
                  <p:pic>
                    <p:nvPicPr>
                      <p:cNvPr id="7374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6170613"/>
                        <a:ext cx="3063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6" name="Object 20"/>
          <p:cNvGraphicFramePr>
            <a:graphicFrameLocks noChangeAspect="1"/>
          </p:cNvGraphicFramePr>
          <p:nvPr/>
        </p:nvGraphicFramePr>
        <p:xfrm>
          <a:off x="1828800" y="6170613"/>
          <a:ext cx="3238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49" name="Equation" r:id="rId18" imgW="190417" imgH="152334" progId="Equation.3">
                  <p:embed/>
                </p:oleObj>
              </mc:Choice>
              <mc:Fallback>
                <p:oleObj name="Equation" r:id="rId18" imgW="190417" imgH="152334" progId="Equation.3">
                  <p:embed/>
                  <p:pic>
                    <p:nvPicPr>
                      <p:cNvPr id="7374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6170613"/>
                        <a:ext cx="3238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47" name="Rectangle 18"/>
          <p:cNvSpPr>
            <a:spLocks noChangeArrowheads="1"/>
          </p:cNvSpPr>
          <p:nvPr/>
        </p:nvSpPr>
        <p:spPr bwMode="auto">
          <a:xfrm>
            <a:off x="6781800" y="4876800"/>
            <a:ext cx="1905000" cy="4619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0" i="1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c</a:t>
            </a:r>
            <a:r>
              <a:rPr lang="en-US" altLang="en-US" sz="2400" b="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= N</a:t>
            </a:r>
            <a:r>
              <a:rPr lang="en-US" altLang="en-US" sz="2400" b="0" baseline="-2500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A,D</a:t>
            </a:r>
            <a:r>
              <a:rPr lang="en-US" altLang="en-US" sz="2400" b="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/N</a:t>
            </a:r>
            <a:r>
              <a:rPr lang="en-US" altLang="en-US" sz="2400" b="0" baseline="-2500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A</a:t>
            </a:r>
            <a:endParaRPr lang="en-US" altLang="en-US" sz="2400" b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26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382772"/>
            <a:ext cx="6589199" cy="11313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Exercise 2</a:t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MSV = 4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66" y="1314786"/>
            <a:ext cx="5295575" cy="258638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135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99" y="3830537"/>
            <a:ext cx="5212080" cy="221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8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582993"/>
            <a:ext cx="7020832" cy="469982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{Milk</a:t>
            </a:r>
            <a:r>
              <a:rPr lang="en-US" dirty="0">
                <a:solidFill>
                  <a:srgbClr val="0070C0"/>
                </a:solidFill>
              </a:rPr>
              <a:t>, Bread, </a:t>
            </a:r>
            <a:r>
              <a:rPr lang="en-US" dirty="0" smtClean="0">
                <a:solidFill>
                  <a:srgbClr val="0070C0"/>
                </a:solidFill>
              </a:rPr>
              <a:t>Butter}  = 6</a:t>
            </a:r>
          </a:p>
          <a:p>
            <a:pPr marL="457200" indent="-457200">
              <a:buAutoNum type="arabicPeriod"/>
            </a:pPr>
            <a:r>
              <a:rPr lang="en-US" b="1" dirty="0" smtClean="0"/>
              <a:t>(</a:t>
            </a:r>
            <a:r>
              <a:rPr lang="en-US" b="1" dirty="0"/>
              <a:t>Bread, Butter) </a:t>
            </a:r>
            <a:r>
              <a:rPr lang="en-US" dirty="0"/>
              <a:t>→ </a:t>
            </a:r>
            <a:r>
              <a:rPr lang="en-US" b="1" dirty="0"/>
              <a:t>Milk {S </a:t>
            </a:r>
            <a:r>
              <a:rPr lang="en-US" dirty="0"/>
              <a:t>= </a:t>
            </a:r>
            <a:r>
              <a:rPr lang="en-US" b="1" dirty="0"/>
              <a:t>50%, C </a:t>
            </a:r>
            <a:r>
              <a:rPr lang="en-US" dirty="0"/>
              <a:t>= </a:t>
            </a:r>
            <a:r>
              <a:rPr lang="en-US" b="1" dirty="0"/>
              <a:t>67</a:t>
            </a:r>
            <a:r>
              <a:rPr lang="en-US" b="1" dirty="0" smtClean="0"/>
              <a:t>%}.</a:t>
            </a:r>
          </a:p>
          <a:p>
            <a:pPr marL="457200" indent="-457200">
              <a:buAutoNum type="arabicPeriod"/>
            </a:pPr>
            <a:r>
              <a:rPr lang="en-US" b="1" dirty="0"/>
              <a:t>(Milk, Bread) </a:t>
            </a:r>
            <a:r>
              <a:rPr lang="en-US" dirty="0"/>
              <a:t>→ </a:t>
            </a:r>
            <a:r>
              <a:rPr lang="en-US" b="1" dirty="0"/>
              <a:t>Butter {S </a:t>
            </a:r>
            <a:r>
              <a:rPr lang="en-US" dirty="0"/>
              <a:t>= </a:t>
            </a:r>
            <a:r>
              <a:rPr lang="en-US" b="1" dirty="0"/>
              <a:t>50%, C </a:t>
            </a:r>
            <a:r>
              <a:rPr lang="en-US" dirty="0"/>
              <a:t>= </a:t>
            </a:r>
            <a:r>
              <a:rPr lang="en-US" b="1" dirty="0"/>
              <a:t>84</a:t>
            </a:r>
            <a:r>
              <a:rPr lang="en-US" b="1" dirty="0" smtClean="0"/>
              <a:t>%}.</a:t>
            </a:r>
          </a:p>
          <a:p>
            <a:pPr marL="457200" indent="-457200">
              <a:buAutoNum type="arabicPeriod"/>
            </a:pPr>
            <a:r>
              <a:rPr lang="en-US" b="1" dirty="0"/>
              <a:t>(Milk, Butter) </a:t>
            </a:r>
            <a:r>
              <a:rPr lang="en-US" dirty="0"/>
              <a:t>→ </a:t>
            </a:r>
            <a:r>
              <a:rPr lang="en-US" b="1" dirty="0"/>
              <a:t>Bread {S </a:t>
            </a:r>
            <a:r>
              <a:rPr lang="en-US" dirty="0"/>
              <a:t>= </a:t>
            </a:r>
            <a:r>
              <a:rPr lang="en-US" b="1" dirty="0"/>
              <a:t>50%, C </a:t>
            </a:r>
            <a:r>
              <a:rPr lang="en-US" dirty="0"/>
              <a:t>= </a:t>
            </a:r>
            <a:r>
              <a:rPr lang="en-US" b="1" dirty="0"/>
              <a:t>84%}.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Association </a:t>
            </a:r>
            <a:r>
              <a:rPr lang="en-US" dirty="0"/>
              <a:t>rules help figure affinities between products in transactions.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9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0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Decision Tree Classification Task</a:t>
            </a:r>
          </a:p>
        </p:txBody>
      </p:sp>
      <p:graphicFrame>
        <p:nvGraphicFramePr>
          <p:cNvPr id="31747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093788" y="1143000"/>
          <a:ext cx="6951662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2" name="Visio" r:id="rId4" imgW="8424875" imgH="6279741" progId="Visio.Drawing.6">
                  <p:embed/>
                </p:oleObj>
              </mc:Choice>
              <mc:Fallback>
                <p:oleObj name="Visio" r:id="rId4" imgW="8424875" imgH="6279741" progId="Visio.Drawing.6">
                  <p:embed/>
                  <p:pic>
                    <p:nvPicPr>
                      <p:cNvPr id="3174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788" y="1143000"/>
                        <a:ext cx="6951662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8" name="Line 4"/>
          <p:cNvSpPr>
            <a:spLocks noChangeShapeType="1"/>
          </p:cNvSpPr>
          <p:nvPr/>
        </p:nvSpPr>
        <p:spPr bwMode="auto">
          <a:xfrm flipH="1" flipV="1">
            <a:off x="6019800" y="4724400"/>
            <a:ext cx="0" cy="6858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7086600" y="4114800"/>
            <a:ext cx="12192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351714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Apply Model to Test Data</a:t>
            </a:r>
          </a:p>
        </p:txBody>
      </p:sp>
      <p:grpSp>
        <p:nvGrpSpPr>
          <p:cNvPr id="32771" name="Group 3"/>
          <p:cNvGrpSpPr>
            <a:grpSpLocks/>
          </p:cNvGrpSpPr>
          <p:nvPr/>
        </p:nvGrpSpPr>
        <p:grpSpPr bwMode="auto">
          <a:xfrm>
            <a:off x="1281223" y="2585483"/>
            <a:ext cx="4267200" cy="3298825"/>
            <a:chOff x="384" y="1584"/>
            <a:chExt cx="2451" cy="1694"/>
          </a:xfrm>
        </p:grpSpPr>
        <p:sp>
          <p:nvSpPr>
            <p:cNvPr id="32776" name="Line 4"/>
            <p:cNvSpPr>
              <a:spLocks noChangeShapeType="1"/>
            </p:cNvSpPr>
            <p:nvPr/>
          </p:nvSpPr>
          <p:spPr bwMode="auto">
            <a:xfrm>
              <a:off x="1655" y="2708"/>
              <a:ext cx="153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7" name="Line 5"/>
            <p:cNvSpPr>
              <a:spLocks noChangeShapeType="1"/>
            </p:cNvSpPr>
            <p:nvPr/>
          </p:nvSpPr>
          <p:spPr bwMode="auto">
            <a:xfrm flipH="1">
              <a:off x="943" y="2708"/>
              <a:ext cx="204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8" name="Line 6"/>
            <p:cNvSpPr>
              <a:spLocks noChangeShapeType="1"/>
            </p:cNvSpPr>
            <p:nvPr/>
          </p:nvSpPr>
          <p:spPr bwMode="auto">
            <a:xfrm flipH="1">
              <a:off x="1350" y="2208"/>
              <a:ext cx="254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9" name="Line 7"/>
            <p:cNvSpPr>
              <a:spLocks noChangeShapeType="1"/>
            </p:cNvSpPr>
            <p:nvPr/>
          </p:nvSpPr>
          <p:spPr bwMode="auto">
            <a:xfrm>
              <a:off x="2113" y="2208"/>
              <a:ext cx="305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0" name="Line 8"/>
            <p:cNvSpPr>
              <a:spLocks noChangeShapeType="1"/>
            </p:cNvSpPr>
            <p:nvPr/>
          </p:nvSpPr>
          <p:spPr bwMode="auto">
            <a:xfrm>
              <a:off x="1452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1" name="Line 9"/>
            <p:cNvSpPr>
              <a:spLocks noChangeShapeType="1"/>
            </p:cNvSpPr>
            <p:nvPr/>
          </p:nvSpPr>
          <p:spPr bwMode="auto">
            <a:xfrm flipH="1">
              <a:off x="587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2" name="Text Box 10"/>
            <p:cNvSpPr txBox="1">
              <a:spLocks noChangeArrowheads="1"/>
            </p:cNvSpPr>
            <p:nvPr/>
          </p:nvSpPr>
          <p:spPr bwMode="auto">
            <a:xfrm>
              <a:off x="913" y="1584"/>
              <a:ext cx="59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2D1993"/>
                  </a:solidFill>
                </a:rPr>
                <a:t>Refund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32783" name="Text Box 11"/>
            <p:cNvSpPr txBox="1">
              <a:spLocks noChangeArrowheads="1"/>
            </p:cNvSpPr>
            <p:nvPr/>
          </p:nvSpPr>
          <p:spPr bwMode="auto">
            <a:xfrm>
              <a:off x="1553" y="2042"/>
              <a:ext cx="589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2D1993"/>
                  </a:solidFill>
                </a:rPr>
                <a:t>MarSt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32784" name="Text Box 12"/>
            <p:cNvSpPr txBox="1">
              <a:spLocks noChangeArrowheads="1"/>
            </p:cNvSpPr>
            <p:nvPr/>
          </p:nvSpPr>
          <p:spPr bwMode="auto">
            <a:xfrm>
              <a:off x="1096" y="2541"/>
              <a:ext cx="61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2D1993"/>
                  </a:solidFill>
                </a:rPr>
                <a:t>TaxInc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32785" name="AutoShape 13"/>
            <p:cNvSpPr>
              <a:spLocks noChangeArrowheads="1"/>
            </p:cNvSpPr>
            <p:nvPr/>
          </p:nvSpPr>
          <p:spPr bwMode="auto">
            <a:xfrm>
              <a:off x="1680" y="3038"/>
              <a:ext cx="395" cy="231"/>
            </a:xfrm>
            <a:prstGeom prst="roundRect">
              <a:avLst>
                <a:gd name="adj" fmla="val 16769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786" name="Text Box 14"/>
            <p:cNvSpPr txBox="1">
              <a:spLocks noChangeArrowheads="1"/>
            </p:cNvSpPr>
            <p:nvPr/>
          </p:nvSpPr>
          <p:spPr bwMode="auto">
            <a:xfrm>
              <a:off x="1632" y="3038"/>
              <a:ext cx="43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800000"/>
                  </a:solidFill>
                </a:rPr>
                <a:t>YES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32787" name="AutoShape 15"/>
            <p:cNvSpPr>
              <a:spLocks noChangeArrowheads="1"/>
            </p:cNvSpPr>
            <p:nvPr/>
          </p:nvSpPr>
          <p:spPr bwMode="auto">
            <a:xfrm>
              <a:off x="740" y="3049"/>
              <a:ext cx="412" cy="22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788" name="Text Box 16"/>
            <p:cNvSpPr txBox="1">
              <a:spLocks noChangeArrowheads="1"/>
            </p:cNvSpPr>
            <p:nvPr/>
          </p:nvSpPr>
          <p:spPr bwMode="auto">
            <a:xfrm>
              <a:off x="814" y="3040"/>
              <a:ext cx="28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800000"/>
                  </a:solidFill>
                </a:rPr>
                <a:t>NO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32789" name="AutoShape 17"/>
            <p:cNvSpPr>
              <a:spLocks noChangeArrowheads="1"/>
            </p:cNvSpPr>
            <p:nvPr/>
          </p:nvSpPr>
          <p:spPr bwMode="auto">
            <a:xfrm>
              <a:off x="384" y="2051"/>
              <a:ext cx="432" cy="21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790" name="Text Box 18"/>
            <p:cNvSpPr txBox="1">
              <a:spLocks noChangeArrowheads="1"/>
            </p:cNvSpPr>
            <p:nvPr/>
          </p:nvSpPr>
          <p:spPr bwMode="auto">
            <a:xfrm>
              <a:off x="458" y="2042"/>
              <a:ext cx="28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800000"/>
                  </a:solidFill>
                </a:rPr>
                <a:t>NO</a:t>
              </a:r>
              <a:endParaRPr lang="en-US" altLang="en-US" sz="1600">
                <a:solidFill>
                  <a:srgbClr val="00FFFF"/>
                </a:solidFill>
              </a:endParaRPr>
            </a:p>
          </p:txBody>
        </p:sp>
        <p:sp>
          <p:nvSpPr>
            <p:cNvPr id="32791" name="AutoShape 19"/>
            <p:cNvSpPr>
              <a:spLocks noChangeArrowheads="1"/>
            </p:cNvSpPr>
            <p:nvPr/>
          </p:nvSpPr>
          <p:spPr bwMode="auto">
            <a:xfrm>
              <a:off x="2208" y="2558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792" name="Text Box 20"/>
            <p:cNvSpPr txBox="1">
              <a:spLocks noChangeArrowheads="1"/>
            </p:cNvSpPr>
            <p:nvPr/>
          </p:nvSpPr>
          <p:spPr bwMode="auto">
            <a:xfrm>
              <a:off x="2270" y="2558"/>
              <a:ext cx="28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800000"/>
                  </a:solidFill>
                </a:rPr>
                <a:t>NO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32793" name="Text Box 21"/>
            <p:cNvSpPr txBox="1">
              <a:spLocks noChangeArrowheads="1"/>
            </p:cNvSpPr>
            <p:nvPr/>
          </p:nvSpPr>
          <p:spPr bwMode="auto">
            <a:xfrm>
              <a:off x="484" y="1750"/>
              <a:ext cx="30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/>
                <a:t>Yes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32794" name="Text Box 22"/>
            <p:cNvSpPr txBox="1">
              <a:spLocks noChangeArrowheads="1"/>
            </p:cNvSpPr>
            <p:nvPr/>
          </p:nvSpPr>
          <p:spPr bwMode="auto">
            <a:xfrm>
              <a:off x="1654" y="1750"/>
              <a:ext cx="25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/>
                <a:t>No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32795" name="Text Box 23"/>
            <p:cNvSpPr txBox="1">
              <a:spLocks noChangeArrowheads="1"/>
            </p:cNvSpPr>
            <p:nvPr/>
          </p:nvSpPr>
          <p:spPr bwMode="auto">
            <a:xfrm>
              <a:off x="2301" y="2232"/>
              <a:ext cx="53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/>
                <a:t>Married</a:t>
              </a:r>
              <a:r>
                <a:rPr lang="en-US" altLang="en-US" sz="160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32796" name="Text Box 24"/>
            <p:cNvSpPr txBox="1">
              <a:spLocks noChangeArrowheads="1"/>
            </p:cNvSpPr>
            <p:nvPr/>
          </p:nvSpPr>
          <p:spPr bwMode="auto">
            <a:xfrm>
              <a:off x="945" y="2250"/>
              <a:ext cx="95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/>
                <a:t>Single, Divorced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32797" name="Text Box 25"/>
            <p:cNvSpPr txBox="1">
              <a:spLocks noChangeArrowheads="1"/>
            </p:cNvSpPr>
            <p:nvPr/>
          </p:nvSpPr>
          <p:spPr bwMode="auto">
            <a:xfrm>
              <a:off x="654" y="2749"/>
              <a:ext cx="41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/>
                <a:t>&lt; 80K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32798" name="Text Box 26"/>
            <p:cNvSpPr txBox="1">
              <a:spLocks noChangeArrowheads="1"/>
            </p:cNvSpPr>
            <p:nvPr/>
          </p:nvSpPr>
          <p:spPr bwMode="auto">
            <a:xfrm>
              <a:off x="1772" y="2749"/>
              <a:ext cx="41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/>
                <a:t>&gt; 80K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</p:grpSp>
      <p:graphicFrame>
        <p:nvGraphicFramePr>
          <p:cNvPr id="3277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351670"/>
              </p:ext>
            </p:extLst>
          </p:nvPr>
        </p:nvGraphicFramePr>
        <p:xfrm>
          <a:off x="5548423" y="1823483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" name="Document" r:id="rId4" imgW="4651248" imgH="1575816" progId="Word.Document.8">
                  <p:embed/>
                </p:oleObj>
              </mc:Choice>
              <mc:Fallback>
                <p:oleObj name="Document" r:id="rId4" imgW="4651248" imgH="1575816" progId="Word.Document.8">
                  <p:embed/>
                  <p:pic>
                    <p:nvPicPr>
                      <p:cNvPr id="3277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8423" y="1823483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3" name="Text Box 28"/>
          <p:cNvSpPr txBox="1">
            <a:spLocks noChangeArrowheads="1"/>
          </p:cNvSpPr>
          <p:nvPr/>
        </p:nvSpPr>
        <p:spPr bwMode="auto">
          <a:xfrm>
            <a:off x="4800600" y="11430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2000">
                <a:solidFill>
                  <a:schemeClr val="tx2"/>
                </a:solidFill>
              </a:rPr>
              <a:t>Test Data</a:t>
            </a:r>
            <a:endParaRPr lang="en-US" altLang="en-US" sz="2000">
              <a:solidFill>
                <a:schemeClr val="bg2"/>
              </a:solidFill>
            </a:endParaRPr>
          </a:p>
        </p:txBody>
      </p:sp>
      <p:sp>
        <p:nvSpPr>
          <p:cNvPr id="32774" name="Text Box 29"/>
          <p:cNvSpPr txBox="1">
            <a:spLocks noChangeArrowheads="1"/>
          </p:cNvSpPr>
          <p:nvPr/>
        </p:nvSpPr>
        <p:spPr bwMode="auto">
          <a:xfrm>
            <a:off x="1586023" y="1671083"/>
            <a:ext cx="3429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2000"/>
              <a:t>Start from the root of tree.</a:t>
            </a:r>
          </a:p>
        </p:txBody>
      </p:sp>
      <p:sp>
        <p:nvSpPr>
          <p:cNvPr id="32775" name="Line 30"/>
          <p:cNvSpPr>
            <a:spLocks noChangeShapeType="1"/>
          </p:cNvSpPr>
          <p:nvPr/>
        </p:nvSpPr>
        <p:spPr bwMode="auto">
          <a:xfrm>
            <a:off x="2729023" y="2052083"/>
            <a:ext cx="0" cy="4572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9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Apply Model to Test Data</a:t>
            </a:r>
          </a:p>
        </p:txBody>
      </p:sp>
      <p:grpSp>
        <p:nvGrpSpPr>
          <p:cNvPr id="33795" name="Group 3"/>
          <p:cNvGrpSpPr>
            <a:grpSpLocks/>
          </p:cNvGrpSpPr>
          <p:nvPr/>
        </p:nvGrpSpPr>
        <p:grpSpPr bwMode="auto">
          <a:xfrm>
            <a:off x="1291856" y="2423890"/>
            <a:ext cx="4267200" cy="3298825"/>
            <a:chOff x="384" y="1584"/>
            <a:chExt cx="2451" cy="1694"/>
          </a:xfrm>
        </p:grpSpPr>
        <p:sp>
          <p:nvSpPr>
            <p:cNvPr id="33799" name="Line 4"/>
            <p:cNvSpPr>
              <a:spLocks noChangeShapeType="1"/>
            </p:cNvSpPr>
            <p:nvPr/>
          </p:nvSpPr>
          <p:spPr bwMode="auto">
            <a:xfrm>
              <a:off x="1655" y="2708"/>
              <a:ext cx="153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0" name="Line 5"/>
            <p:cNvSpPr>
              <a:spLocks noChangeShapeType="1"/>
            </p:cNvSpPr>
            <p:nvPr/>
          </p:nvSpPr>
          <p:spPr bwMode="auto">
            <a:xfrm flipH="1">
              <a:off x="943" y="2708"/>
              <a:ext cx="204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1" name="Line 6"/>
            <p:cNvSpPr>
              <a:spLocks noChangeShapeType="1"/>
            </p:cNvSpPr>
            <p:nvPr/>
          </p:nvSpPr>
          <p:spPr bwMode="auto">
            <a:xfrm flipH="1">
              <a:off x="1350" y="2208"/>
              <a:ext cx="254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2" name="Line 7"/>
            <p:cNvSpPr>
              <a:spLocks noChangeShapeType="1"/>
            </p:cNvSpPr>
            <p:nvPr/>
          </p:nvSpPr>
          <p:spPr bwMode="auto">
            <a:xfrm>
              <a:off x="2113" y="2208"/>
              <a:ext cx="305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3" name="Line 8"/>
            <p:cNvSpPr>
              <a:spLocks noChangeShapeType="1"/>
            </p:cNvSpPr>
            <p:nvPr/>
          </p:nvSpPr>
          <p:spPr bwMode="auto">
            <a:xfrm>
              <a:off x="1452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4" name="Line 9"/>
            <p:cNvSpPr>
              <a:spLocks noChangeShapeType="1"/>
            </p:cNvSpPr>
            <p:nvPr/>
          </p:nvSpPr>
          <p:spPr bwMode="auto">
            <a:xfrm flipH="1">
              <a:off x="587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5" name="Text Box 10"/>
            <p:cNvSpPr txBox="1">
              <a:spLocks noChangeArrowheads="1"/>
            </p:cNvSpPr>
            <p:nvPr/>
          </p:nvSpPr>
          <p:spPr bwMode="auto">
            <a:xfrm>
              <a:off x="913" y="1584"/>
              <a:ext cx="59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2D1993"/>
                  </a:solidFill>
                </a:rPr>
                <a:t>Refund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33806" name="Text Box 11"/>
            <p:cNvSpPr txBox="1">
              <a:spLocks noChangeArrowheads="1"/>
            </p:cNvSpPr>
            <p:nvPr/>
          </p:nvSpPr>
          <p:spPr bwMode="auto">
            <a:xfrm>
              <a:off x="1553" y="2042"/>
              <a:ext cx="589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2D1993"/>
                  </a:solidFill>
                </a:rPr>
                <a:t>MarSt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33807" name="Text Box 12"/>
            <p:cNvSpPr txBox="1">
              <a:spLocks noChangeArrowheads="1"/>
            </p:cNvSpPr>
            <p:nvPr/>
          </p:nvSpPr>
          <p:spPr bwMode="auto">
            <a:xfrm>
              <a:off x="1096" y="2541"/>
              <a:ext cx="61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2D1993"/>
                  </a:solidFill>
                </a:rPr>
                <a:t>TaxInc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33808" name="AutoShape 13"/>
            <p:cNvSpPr>
              <a:spLocks noChangeArrowheads="1"/>
            </p:cNvSpPr>
            <p:nvPr/>
          </p:nvSpPr>
          <p:spPr bwMode="auto">
            <a:xfrm>
              <a:off x="1680" y="3038"/>
              <a:ext cx="395" cy="231"/>
            </a:xfrm>
            <a:prstGeom prst="roundRect">
              <a:avLst>
                <a:gd name="adj" fmla="val 16769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809" name="Text Box 14"/>
            <p:cNvSpPr txBox="1">
              <a:spLocks noChangeArrowheads="1"/>
            </p:cNvSpPr>
            <p:nvPr/>
          </p:nvSpPr>
          <p:spPr bwMode="auto">
            <a:xfrm>
              <a:off x="1632" y="3038"/>
              <a:ext cx="43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800000"/>
                  </a:solidFill>
                </a:rPr>
                <a:t>YES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33810" name="AutoShape 15"/>
            <p:cNvSpPr>
              <a:spLocks noChangeArrowheads="1"/>
            </p:cNvSpPr>
            <p:nvPr/>
          </p:nvSpPr>
          <p:spPr bwMode="auto">
            <a:xfrm>
              <a:off x="740" y="3049"/>
              <a:ext cx="412" cy="22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811" name="Text Box 16"/>
            <p:cNvSpPr txBox="1">
              <a:spLocks noChangeArrowheads="1"/>
            </p:cNvSpPr>
            <p:nvPr/>
          </p:nvSpPr>
          <p:spPr bwMode="auto">
            <a:xfrm>
              <a:off x="814" y="3040"/>
              <a:ext cx="28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800000"/>
                  </a:solidFill>
                </a:rPr>
                <a:t>NO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33812" name="AutoShape 17"/>
            <p:cNvSpPr>
              <a:spLocks noChangeArrowheads="1"/>
            </p:cNvSpPr>
            <p:nvPr/>
          </p:nvSpPr>
          <p:spPr bwMode="auto">
            <a:xfrm>
              <a:off x="384" y="2051"/>
              <a:ext cx="432" cy="21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813" name="Text Box 18"/>
            <p:cNvSpPr txBox="1">
              <a:spLocks noChangeArrowheads="1"/>
            </p:cNvSpPr>
            <p:nvPr/>
          </p:nvSpPr>
          <p:spPr bwMode="auto">
            <a:xfrm>
              <a:off x="458" y="2042"/>
              <a:ext cx="28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800000"/>
                  </a:solidFill>
                </a:rPr>
                <a:t>NO</a:t>
              </a:r>
              <a:endParaRPr lang="en-US" altLang="en-US" sz="1600">
                <a:solidFill>
                  <a:srgbClr val="00FFFF"/>
                </a:solidFill>
              </a:endParaRPr>
            </a:p>
          </p:txBody>
        </p:sp>
        <p:sp>
          <p:nvSpPr>
            <p:cNvPr id="33814" name="AutoShape 19"/>
            <p:cNvSpPr>
              <a:spLocks noChangeArrowheads="1"/>
            </p:cNvSpPr>
            <p:nvPr/>
          </p:nvSpPr>
          <p:spPr bwMode="auto">
            <a:xfrm>
              <a:off x="2208" y="2558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815" name="Text Box 20"/>
            <p:cNvSpPr txBox="1">
              <a:spLocks noChangeArrowheads="1"/>
            </p:cNvSpPr>
            <p:nvPr/>
          </p:nvSpPr>
          <p:spPr bwMode="auto">
            <a:xfrm>
              <a:off x="2270" y="2558"/>
              <a:ext cx="28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800000"/>
                  </a:solidFill>
                </a:rPr>
                <a:t>NO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33816" name="Text Box 21"/>
            <p:cNvSpPr txBox="1">
              <a:spLocks noChangeArrowheads="1"/>
            </p:cNvSpPr>
            <p:nvPr/>
          </p:nvSpPr>
          <p:spPr bwMode="auto">
            <a:xfrm>
              <a:off x="484" y="1750"/>
              <a:ext cx="30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/>
                <a:t>Yes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33817" name="Text Box 22"/>
            <p:cNvSpPr txBox="1">
              <a:spLocks noChangeArrowheads="1"/>
            </p:cNvSpPr>
            <p:nvPr/>
          </p:nvSpPr>
          <p:spPr bwMode="auto">
            <a:xfrm>
              <a:off x="1654" y="1750"/>
              <a:ext cx="25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/>
                <a:t>No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33818" name="Text Box 23"/>
            <p:cNvSpPr txBox="1">
              <a:spLocks noChangeArrowheads="1"/>
            </p:cNvSpPr>
            <p:nvPr/>
          </p:nvSpPr>
          <p:spPr bwMode="auto">
            <a:xfrm>
              <a:off x="2301" y="2232"/>
              <a:ext cx="53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/>
                <a:t>Married</a:t>
              </a:r>
              <a:r>
                <a:rPr lang="en-US" altLang="en-US" sz="160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33819" name="Text Box 24"/>
            <p:cNvSpPr txBox="1">
              <a:spLocks noChangeArrowheads="1"/>
            </p:cNvSpPr>
            <p:nvPr/>
          </p:nvSpPr>
          <p:spPr bwMode="auto">
            <a:xfrm>
              <a:off x="945" y="2250"/>
              <a:ext cx="95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/>
                <a:t>Single, Divorced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33820" name="Text Box 25"/>
            <p:cNvSpPr txBox="1">
              <a:spLocks noChangeArrowheads="1"/>
            </p:cNvSpPr>
            <p:nvPr/>
          </p:nvSpPr>
          <p:spPr bwMode="auto">
            <a:xfrm>
              <a:off x="654" y="2749"/>
              <a:ext cx="41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/>
                <a:t>&lt; 80K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  <p:sp>
          <p:nvSpPr>
            <p:cNvPr id="33821" name="Text Box 26"/>
            <p:cNvSpPr txBox="1">
              <a:spLocks noChangeArrowheads="1"/>
            </p:cNvSpPr>
            <p:nvPr/>
          </p:nvSpPr>
          <p:spPr bwMode="auto">
            <a:xfrm>
              <a:off x="1772" y="2749"/>
              <a:ext cx="41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 eaLnBrk="1" hangingPunct="1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/>
                <a:t>&gt; 80K</a:t>
              </a:r>
              <a:endParaRPr lang="en-US" altLang="en-US" sz="1600">
                <a:solidFill>
                  <a:schemeClr val="bg2"/>
                </a:solidFill>
              </a:endParaRPr>
            </a:p>
          </p:txBody>
        </p:sp>
      </p:grpSp>
      <p:graphicFrame>
        <p:nvGraphicFramePr>
          <p:cNvPr id="3379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311595"/>
              </p:ext>
            </p:extLst>
          </p:nvPr>
        </p:nvGraphicFramePr>
        <p:xfrm>
          <a:off x="5559056" y="166189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" name="Document" r:id="rId4" imgW="4651248" imgH="1575816" progId="Word.Document.8">
                  <p:embed/>
                </p:oleObj>
              </mc:Choice>
              <mc:Fallback>
                <p:oleObj name="Document" r:id="rId4" imgW="4651248" imgH="1575816" progId="Word.Document.8">
                  <p:embed/>
                  <p:pic>
                    <p:nvPicPr>
                      <p:cNvPr id="3379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9056" y="1661890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Text Box 28"/>
          <p:cNvSpPr txBox="1">
            <a:spLocks noChangeArrowheads="1"/>
          </p:cNvSpPr>
          <p:nvPr/>
        </p:nvSpPr>
        <p:spPr bwMode="auto">
          <a:xfrm>
            <a:off x="5374758" y="1340181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2000" dirty="0">
                <a:solidFill>
                  <a:schemeClr val="tx2"/>
                </a:solidFill>
              </a:rPr>
              <a:t>Test Data</a:t>
            </a:r>
            <a:endParaRPr lang="en-US" altLang="en-US" sz="2000" dirty="0">
              <a:solidFill>
                <a:schemeClr val="bg2"/>
              </a:solidFill>
            </a:endParaRPr>
          </a:p>
        </p:txBody>
      </p:sp>
      <p:sp>
        <p:nvSpPr>
          <p:cNvPr id="33798" name="Line 29"/>
          <p:cNvSpPr>
            <a:spLocks noChangeShapeType="1"/>
          </p:cNvSpPr>
          <p:nvPr/>
        </p:nvSpPr>
        <p:spPr bwMode="auto">
          <a:xfrm flipH="1">
            <a:off x="3273056" y="1890490"/>
            <a:ext cx="2362200" cy="6858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Apply Model to Test Data</a:t>
            </a:r>
          </a:p>
        </p:txBody>
      </p:sp>
      <p:sp>
        <p:nvSpPr>
          <p:cNvPr id="34819" name="Line 3"/>
          <p:cNvSpPr>
            <a:spLocks noChangeShapeType="1"/>
          </p:cNvSpPr>
          <p:nvPr/>
        </p:nvSpPr>
        <p:spPr bwMode="auto">
          <a:xfrm>
            <a:off x="2898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 flipH="1">
            <a:off x="1658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flipH="1">
            <a:off x="2366963" y="3576638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3695700" y="3576638"/>
            <a:ext cx="531813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>
            <a:off x="2544763" y="2686050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 flipH="1">
            <a:off x="1039813" y="2686050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1606550" y="2362200"/>
            <a:ext cx="1027113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Refund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2720975" y="3254375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MarSt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4827" name="Text Box 11"/>
          <p:cNvSpPr txBox="1">
            <a:spLocks noChangeArrowheads="1"/>
          </p:cNvSpPr>
          <p:nvPr/>
        </p:nvSpPr>
        <p:spPr bwMode="auto">
          <a:xfrm>
            <a:off x="1925638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TaxInc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4828" name="AutoShape 12"/>
          <p:cNvSpPr>
            <a:spLocks noChangeArrowheads="1"/>
          </p:cNvSpPr>
          <p:nvPr/>
        </p:nvSpPr>
        <p:spPr bwMode="auto">
          <a:xfrm>
            <a:off x="2941638" y="5194300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29" name="Text Box 13"/>
          <p:cNvSpPr txBox="1">
            <a:spLocks noChangeArrowheads="1"/>
          </p:cNvSpPr>
          <p:nvPr/>
        </p:nvSpPr>
        <p:spPr bwMode="auto">
          <a:xfrm>
            <a:off x="2859088" y="5194300"/>
            <a:ext cx="750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YES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4830" name="AutoShape 14"/>
          <p:cNvSpPr>
            <a:spLocks noChangeArrowheads="1"/>
          </p:cNvSpPr>
          <p:nvPr/>
        </p:nvSpPr>
        <p:spPr bwMode="auto">
          <a:xfrm>
            <a:off x="1304925" y="5214938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31" name="Text Box 15"/>
          <p:cNvSpPr txBox="1">
            <a:spLocks noChangeArrowheads="1"/>
          </p:cNvSpPr>
          <p:nvPr/>
        </p:nvSpPr>
        <p:spPr bwMode="auto">
          <a:xfrm>
            <a:off x="1435100" y="51974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4832" name="AutoShape 16"/>
          <p:cNvSpPr>
            <a:spLocks noChangeArrowheads="1"/>
          </p:cNvSpPr>
          <p:nvPr/>
        </p:nvSpPr>
        <p:spPr bwMode="auto">
          <a:xfrm>
            <a:off x="685800" y="3271838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33" name="Text Box 17"/>
          <p:cNvSpPr txBox="1">
            <a:spLocks noChangeArrowheads="1"/>
          </p:cNvSpPr>
          <p:nvPr/>
        </p:nvSpPr>
        <p:spPr bwMode="auto">
          <a:xfrm>
            <a:off x="814388" y="3254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>
              <a:solidFill>
                <a:srgbClr val="00FFFF"/>
              </a:solidFill>
            </a:endParaRPr>
          </a:p>
        </p:txBody>
      </p:sp>
      <p:sp>
        <p:nvSpPr>
          <p:cNvPr id="34834" name="AutoShape 18"/>
          <p:cNvSpPr>
            <a:spLocks noChangeArrowheads="1"/>
          </p:cNvSpPr>
          <p:nvPr/>
        </p:nvSpPr>
        <p:spPr bwMode="auto">
          <a:xfrm>
            <a:off x="3860800" y="4259263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35" name="Text Box 19"/>
          <p:cNvSpPr txBox="1">
            <a:spLocks noChangeArrowheads="1"/>
          </p:cNvSpPr>
          <p:nvPr/>
        </p:nvSpPr>
        <p:spPr bwMode="auto">
          <a:xfrm>
            <a:off x="3968750" y="4259263"/>
            <a:ext cx="490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4836" name="Text Box 20"/>
          <p:cNvSpPr txBox="1">
            <a:spLocks noChangeArrowheads="1"/>
          </p:cNvSpPr>
          <p:nvPr/>
        </p:nvSpPr>
        <p:spPr bwMode="auto">
          <a:xfrm>
            <a:off x="860425" y="26860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Yes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4837" name="Text Box 21"/>
          <p:cNvSpPr txBox="1">
            <a:spLocks noChangeArrowheads="1"/>
          </p:cNvSpPr>
          <p:nvPr/>
        </p:nvSpPr>
        <p:spPr bwMode="auto">
          <a:xfrm>
            <a:off x="2897188" y="268605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34838" name="Text Box 22"/>
          <p:cNvSpPr txBox="1">
            <a:spLocks noChangeArrowheads="1"/>
          </p:cNvSpPr>
          <p:nvPr/>
        </p:nvSpPr>
        <p:spPr bwMode="auto">
          <a:xfrm>
            <a:off x="4022725" y="3624263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Married</a:t>
            </a:r>
            <a:r>
              <a:rPr lang="en-US" altLang="en-US" sz="160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34839" name="Text Box 23"/>
          <p:cNvSpPr txBox="1">
            <a:spLocks noChangeArrowheads="1"/>
          </p:cNvSpPr>
          <p:nvPr/>
        </p:nvSpPr>
        <p:spPr bwMode="auto">
          <a:xfrm>
            <a:off x="1662113" y="3659188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Single, Divorced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4840" name="Text Box 24"/>
          <p:cNvSpPr txBox="1">
            <a:spLocks noChangeArrowheads="1"/>
          </p:cNvSpPr>
          <p:nvPr/>
        </p:nvSpPr>
        <p:spPr bwMode="auto">
          <a:xfrm>
            <a:off x="1155700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&lt; 80K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4841" name="Text Box 25"/>
          <p:cNvSpPr txBox="1">
            <a:spLocks noChangeArrowheads="1"/>
          </p:cNvSpPr>
          <p:nvPr/>
        </p:nvSpPr>
        <p:spPr bwMode="auto">
          <a:xfrm>
            <a:off x="3101975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&gt; 80K</a:t>
            </a:r>
            <a:endParaRPr lang="en-US" altLang="en-US" sz="1600">
              <a:solidFill>
                <a:schemeClr val="bg2"/>
              </a:solidFill>
            </a:endParaRPr>
          </a:p>
        </p:txBody>
      </p:sp>
      <p:graphicFrame>
        <p:nvGraphicFramePr>
          <p:cNvPr id="34842" name="Object 2"/>
          <p:cNvGraphicFramePr>
            <a:graphicFrameLocks noChangeAspect="1"/>
          </p:cNvGraphicFramePr>
          <p:nvPr/>
        </p:nvGraphicFramePr>
        <p:xfrm>
          <a:off x="4953000" y="160020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4" name="Document" r:id="rId4" imgW="4651248" imgH="1575816" progId="Word.Document.8">
                  <p:embed/>
                </p:oleObj>
              </mc:Choice>
              <mc:Fallback>
                <p:oleObj name="Document" r:id="rId4" imgW="4651248" imgH="1575816" progId="Word.Document.8">
                  <p:embed/>
                  <p:pic>
                    <p:nvPicPr>
                      <p:cNvPr id="348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600200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43" name="Text Box 27"/>
          <p:cNvSpPr txBox="1">
            <a:spLocks noChangeArrowheads="1"/>
          </p:cNvSpPr>
          <p:nvPr/>
        </p:nvSpPr>
        <p:spPr bwMode="auto">
          <a:xfrm>
            <a:off x="4800600" y="11430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2000">
                <a:solidFill>
                  <a:schemeClr val="tx2"/>
                </a:solidFill>
              </a:rPr>
              <a:t>Test Data</a:t>
            </a:r>
            <a:endParaRPr lang="en-US" altLang="en-US" sz="2000">
              <a:solidFill>
                <a:schemeClr val="bg2"/>
              </a:solidFill>
            </a:endParaRPr>
          </a:p>
        </p:txBody>
      </p:sp>
      <p:sp>
        <p:nvSpPr>
          <p:cNvPr id="34844" name="Line 28"/>
          <p:cNvSpPr>
            <a:spLocks noChangeShapeType="1"/>
          </p:cNvSpPr>
          <p:nvPr/>
        </p:nvSpPr>
        <p:spPr bwMode="auto">
          <a:xfrm flipH="1">
            <a:off x="3352800" y="2362200"/>
            <a:ext cx="1600200" cy="4572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0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Apply Model to Test Data</a:t>
            </a:r>
          </a:p>
        </p:txBody>
      </p:sp>
      <p:sp>
        <p:nvSpPr>
          <p:cNvPr id="35843" name="Line 3"/>
          <p:cNvSpPr>
            <a:spLocks noChangeShapeType="1"/>
          </p:cNvSpPr>
          <p:nvPr/>
        </p:nvSpPr>
        <p:spPr bwMode="auto">
          <a:xfrm>
            <a:off x="2898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 flipH="1">
            <a:off x="1658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 flipH="1">
            <a:off x="2366963" y="3576638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3695700" y="3576638"/>
            <a:ext cx="531813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2544763" y="2686050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 flipH="1">
            <a:off x="1039813" y="2686050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1606550" y="2362200"/>
            <a:ext cx="1027113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Refund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5850" name="Text Box 10"/>
          <p:cNvSpPr txBox="1">
            <a:spLocks noChangeArrowheads="1"/>
          </p:cNvSpPr>
          <p:nvPr/>
        </p:nvSpPr>
        <p:spPr bwMode="auto">
          <a:xfrm>
            <a:off x="2720975" y="3254375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MarSt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5851" name="Text Box 11"/>
          <p:cNvSpPr txBox="1">
            <a:spLocks noChangeArrowheads="1"/>
          </p:cNvSpPr>
          <p:nvPr/>
        </p:nvSpPr>
        <p:spPr bwMode="auto">
          <a:xfrm>
            <a:off x="1925638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TaxInc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5852" name="AutoShape 12"/>
          <p:cNvSpPr>
            <a:spLocks noChangeArrowheads="1"/>
          </p:cNvSpPr>
          <p:nvPr/>
        </p:nvSpPr>
        <p:spPr bwMode="auto">
          <a:xfrm>
            <a:off x="2941638" y="5194300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53" name="Text Box 13"/>
          <p:cNvSpPr txBox="1">
            <a:spLocks noChangeArrowheads="1"/>
          </p:cNvSpPr>
          <p:nvPr/>
        </p:nvSpPr>
        <p:spPr bwMode="auto">
          <a:xfrm>
            <a:off x="2859088" y="5194300"/>
            <a:ext cx="750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YES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5854" name="AutoShape 14"/>
          <p:cNvSpPr>
            <a:spLocks noChangeArrowheads="1"/>
          </p:cNvSpPr>
          <p:nvPr/>
        </p:nvSpPr>
        <p:spPr bwMode="auto">
          <a:xfrm>
            <a:off x="1304925" y="5214938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55" name="Text Box 15"/>
          <p:cNvSpPr txBox="1">
            <a:spLocks noChangeArrowheads="1"/>
          </p:cNvSpPr>
          <p:nvPr/>
        </p:nvSpPr>
        <p:spPr bwMode="auto">
          <a:xfrm>
            <a:off x="1435100" y="51974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5856" name="AutoShape 16"/>
          <p:cNvSpPr>
            <a:spLocks noChangeArrowheads="1"/>
          </p:cNvSpPr>
          <p:nvPr/>
        </p:nvSpPr>
        <p:spPr bwMode="auto">
          <a:xfrm>
            <a:off x="685800" y="3271838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57" name="Text Box 17"/>
          <p:cNvSpPr txBox="1">
            <a:spLocks noChangeArrowheads="1"/>
          </p:cNvSpPr>
          <p:nvPr/>
        </p:nvSpPr>
        <p:spPr bwMode="auto">
          <a:xfrm>
            <a:off x="814388" y="3254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>
              <a:solidFill>
                <a:srgbClr val="00FFFF"/>
              </a:solidFill>
            </a:endParaRPr>
          </a:p>
        </p:txBody>
      </p:sp>
      <p:sp>
        <p:nvSpPr>
          <p:cNvPr id="35858" name="AutoShape 18"/>
          <p:cNvSpPr>
            <a:spLocks noChangeArrowheads="1"/>
          </p:cNvSpPr>
          <p:nvPr/>
        </p:nvSpPr>
        <p:spPr bwMode="auto">
          <a:xfrm>
            <a:off x="3860800" y="4259263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59" name="Text Box 19"/>
          <p:cNvSpPr txBox="1">
            <a:spLocks noChangeArrowheads="1"/>
          </p:cNvSpPr>
          <p:nvPr/>
        </p:nvSpPr>
        <p:spPr bwMode="auto">
          <a:xfrm>
            <a:off x="3968750" y="4259263"/>
            <a:ext cx="490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5860" name="Text Box 20"/>
          <p:cNvSpPr txBox="1">
            <a:spLocks noChangeArrowheads="1"/>
          </p:cNvSpPr>
          <p:nvPr/>
        </p:nvSpPr>
        <p:spPr bwMode="auto">
          <a:xfrm>
            <a:off x="860425" y="26860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Yes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5861" name="Text Box 21"/>
          <p:cNvSpPr txBox="1">
            <a:spLocks noChangeArrowheads="1"/>
          </p:cNvSpPr>
          <p:nvPr/>
        </p:nvSpPr>
        <p:spPr bwMode="auto">
          <a:xfrm>
            <a:off x="2897188" y="268605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35862" name="Text Box 22"/>
          <p:cNvSpPr txBox="1">
            <a:spLocks noChangeArrowheads="1"/>
          </p:cNvSpPr>
          <p:nvPr/>
        </p:nvSpPr>
        <p:spPr bwMode="auto">
          <a:xfrm>
            <a:off x="4022725" y="3624263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Married</a:t>
            </a:r>
            <a:r>
              <a:rPr lang="en-US" altLang="en-US" sz="160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35863" name="Text Box 23"/>
          <p:cNvSpPr txBox="1">
            <a:spLocks noChangeArrowheads="1"/>
          </p:cNvSpPr>
          <p:nvPr/>
        </p:nvSpPr>
        <p:spPr bwMode="auto">
          <a:xfrm>
            <a:off x="1662113" y="3659188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Single, Divorced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5864" name="Text Box 24"/>
          <p:cNvSpPr txBox="1">
            <a:spLocks noChangeArrowheads="1"/>
          </p:cNvSpPr>
          <p:nvPr/>
        </p:nvSpPr>
        <p:spPr bwMode="auto">
          <a:xfrm>
            <a:off x="1155700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&lt; 80K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5865" name="Text Box 25"/>
          <p:cNvSpPr txBox="1">
            <a:spLocks noChangeArrowheads="1"/>
          </p:cNvSpPr>
          <p:nvPr/>
        </p:nvSpPr>
        <p:spPr bwMode="auto">
          <a:xfrm>
            <a:off x="3101975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&gt; 80K</a:t>
            </a:r>
            <a:endParaRPr lang="en-US" altLang="en-US" sz="1600">
              <a:solidFill>
                <a:schemeClr val="bg2"/>
              </a:solidFill>
            </a:endParaRPr>
          </a:p>
        </p:txBody>
      </p:sp>
      <p:graphicFrame>
        <p:nvGraphicFramePr>
          <p:cNvPr id="35866" name="Object 2"/>
          <p:cNvGraphicFramePr>
            <a:graphicFrameLocks noChangeAspect="1"/>
          </p:cNvGraphicFramePr>
          <p:nvPr/>
        </p:nvGraphicFramePr>
        <p:xfrm>
          <a:off x="4953000" y="160020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8" name="Document" r:id="rId4" imgW="4651248" imgH="1575816" progId="Word.Document.8">
                  <p:embed/>
                </p:oleObj>
              </mc:Choice>
              <mc:Fallback>
                <p:oleObj name="Document" r:id="rId4" imgW="4651248" imgH="1575816" progId="Word.Document.8">
                  <p:embed/>
                  <p:pic>
                    <p:nvPicPr>
                      <p:cNvPr id="358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600200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67" name="Text Box 27"/>
          <p:cNvSpPr txBox="1">
            <a:spLocks noChangeArrowheads="1"/>
          </p:cNvSpPr>
          <p:nvPr/>
        </p:nvSpPr>
        <p:spPr bwMode="auto">
          <a:xfrm>
            <a:off x="4800600" y="11430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2000" dirty="0">
                <a:solidFill>
                  <a:schemeClr val="tx2"/>
                </a:solidFill>
              </a:rPr>
              <a:t>Test Data</a:t>
            </a:r>
            <a:endParaRPr lang="en-US" altLang="en-US" sz="2000" dirty="0">
              <a:solidFill>
                <a:schemeClr val="bg2"/>
              </a:solidFill>
            </a:endParaRPr>
          </a:p>
        </p:txBody>
      </p:sp>
      <p:sp>
        <p:nvSpPr>
          <p:cNvPr id="35868" name="Line 28"/>
          <p:cNvSpPr>
            <a:spLocks noChangeShapeType="1"/>
          </p:cNvSpPr>
          <p:nvPr/>
        </p:nvSpPr>
        <p:spPr bwMode="auto">
          <a:xfrm flipH="1">
            <a:off x="3810000" y="2057400"/>
            <a:ext cx="2057400" cy="12954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3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Apply Model to Test Data</a:t>
            </a:r>
          </a:p>
        </p:txBody>
      </p:sp>
      <p:sp>
        <p:nvSpPr>
          <p:cNvPr id="36867" name="Line 3"/>
          <p:cNvSpPr>
            <a:spLocks noChangeShapeType="1"/>
          </p:cNvSpPr>
          <p:nvPr/>
        </p:nvSpPr>
        <p:spPr bwMode="auto">
          <a:xfrm>
            <a:off x="2898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Line 4"/>
          <p:cNvSpPr>
            <a:spLocks noChangeShapeType="1"/>
          </p:cNvSpPr>
          <p:nvPr/>
        </p:nvSpPr>
        <p:spPr bwMode="auto">
          <a:xfrm flipH="1">
            <a:off x="1658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 flipH="1">
            <a:off x="2366963" y="3576638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3695700" y="3576638"/>
            <a:ext cx="531813" cy="649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2544763" y="2686050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1039813" y="2686050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1606550" y="2362200"/>
            <a:ext cx="1027113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Refund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6874" name="Text Box 10"/>
          <p:cNvSpPr txBox="1">
            <a:spLocks noChangeArrowheads="1"/>
          </p:cNvSpPr>
          <p:nvPr/>
        </p:nvSpPr>
        <p:spPr bwMode="auto">
          <a:xfrm>
            <a:off x="2720975" y="3254375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MarSt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6875" name="Text Box 11"/>
          <p:cNvSpPr txBox="1">
            <a:spLocks noChangeArrowheads="1"/>
          </p:cNvSpPr>
          <p:nvPr/>
        </p:nvSpPr>
        <p:spPr bwMode="auto">
          <a:xfrm>
            <a:off x="1925638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TaxInc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6876" name="AutoShape 12"/>
          <p:cNvSpPr>
            <a:spLocks noChangeArrowheads="1"/>
          </p:cNvSpPr>
          <p:nvPr/>
        </p:nvSpPr>
        <p:spPr bwMode="auto">
          <a:xfrm>
            <a:off x="2941638" y="5194300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77" name="Text Box 13"/>
          <p:cNvSpPr txBox="1">
            <a:spLocks noChangeArrowheads="1"/>
          </p:cNvSpPr>
          <p:nvPr/>
        </p:nvSpPr>
        <p:spPr bwMode="auto">
          <a:xfrm>
            <a:off x="2859088" y="5194300"/>
            <a:ext cx="750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YES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6878" name="AutoShape 14"/>
          <p:cNvSpPr>
            <a:spLocks noChangeArrowheads="1"/>
          </p:cNvSpPr>
          <p:nvPr/>
        </p:nvSpPr>
        <p:spPr bwMode="auto">
          <a:xfrm>
            <a:off x="1304925" y="5214938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79" name="Text Box 15"/>
          <p:cNvSpPr txBox="1">
            <a:spLocks noChangeArrowheads="1"/>
          </p:cNvSpPr>
          <p:nvPr/>
        </p:nvSpPr>
        <p:spPr bwMode="auto">
          <a:xfrm>
            <a:off x="1435100" y="51974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6880" name="AutoShape 16"/>
          <p:cNvSpPr>
            <a:spLocks noChangeArrowheads="1"/>
          </p:cNvSpPr>
          <p:nvPr/>
        </p:nvSpPr>
        <p:spPr bwMode="auto">
          <a:xfrm>
            <a:off x="685800" y="3271838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81" name="Text Box 17"/>
          <p:cNvSpPr txBox="1">
            <a:spLocks noChangeArrowheads="1"/>
          </p:cNvSpPr>
          <p:nvPr/>
        </p:nvSpPr>
        <p:spPr bwMode="auto">
          <a:xfrm>
            <a:off x="814388" y="3254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>
              <a:solidFill>
                <a:srgbClr val="00FFFF"/>
              </a:solidFill>
            </a:endParaRPr>
          </a:p>
        </p:txBody>
      </p:sp>
      <p:sp>
        <p:nvSpPr>
          <p:cNvPr id="36882" name="AutoShape 18"/>
          <p:cNvSpPr>
            <a:spLocks noChangeArrowheads="1"/>
          </p:cNvSpPr>
          <p:nvPr/>
        </p:nvSpPr>
        <p:spPr bwMode="auto">
          <a:xfrm>
            <a:off x="3860800" y="4259263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83" name="Text Box 19"/>
          <p:cNvSpPr txBox="1">
            <a:spLocks noChangeArrowheads="1"/>
          </p:cNvSpPr>
          <p:nvPr/>
        </p:nvSpPr>
        <p:spPr bwMode="auto">
          <a:xfrm>
            <a:off x="3968750" y="4259263"/>
            <a:ext cx="490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6884" name="Text Box 20"/>
          <p:cNvSpPr txBox="1">
            <a:spLocks noChangeArrowheads="1"/>
          </p:cNvSpPr>
          <p:nvPr/>
        </p:nvSpPr>
        <p:spPr bwMode="auto">
          <a:xfrm>
            <a:off x="860425" y="26860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Yes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6885" name="Text Box 21"/>
          <p:cNvSpPr txBox="1">
            <a:spLocks noChangeArrowheads="1"/>
          </p:cNvSpPr>
          <p:nvPr/>
        </p:nvSpPr>
        <p:spPr bwMode="auto">
          <a:xfrm>
            <a:off x="2897188" y="268605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36886" name="Text Box 22"/>
          <p:cNvSpPr txBox="1">
            <a:spLocks noChangeArrowheads="1"/>
          </p:cNvSpPr>
          <p:nvPr/>
        </p:nvSpPr>
        <p:spPr bwMode="auto">
          <a:xfrm>
            <a:off x="4022725" y="3624263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FF0000"/>
                </a:solidFill>
              </a:rPr>
              <a:t>Married </a:t>
            </a:r>
          </a:p>
        </p:txBody>
      </p:sp>
      <p:sp>
        <p:nvSpPr>
          <p:cNvPr id="36887" name="Text Box 23"/>
          <p:cNvSpPr txBox="1">
            <a:spLocks noChangeArrowheads="1"/>
          </p:cNvSpPr>
          <p:nvPr/>
        </p:nvSpPr>
        <p:spPr bwMode="auto">
          <a:xfrm>
            <a:off x="1662113" y="3659188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Single, Divorced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6888" name="Text Box 24"/>
          <p:cNvSpPr txBox="1">
            <a:spLocks noChangeArrowheads="1"/>
          </p:cNvSpPr>
          <p:nvPr/>
        </p:nvSpPr>
        <p:spPr bwMode="auto">
          <a:xfrm>
            <a:off x="1155700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&lt; 80K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6889" name="Text Box 25"/>
          <p:cNvSpPr txBox="1">
            <a:spLocks noChangeArrowheads="1"/>
          </p:cNvSpPr>
          <p:nvPr/>
        </p:nvSpPr>
        <p:spPr bwMode="auto">
          <a:xfrm>
            <a:off x="3101975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&gt; 80K</a:t>
            </a:r>
            <a:endParaRPr lang="en-US" altLang="en-US" sz="1600">
              <a:solidFill>
                <a:schemeClr val="bg2"/>
              </a:solidFill>
            </a:endParaRPr>
          </a:p>
        </p:txBody>
      </p:sp>
      <p:graphicFrame>
        <p:nvGraphicFramePr>
          <p:cNvPr id="36890" name="Object 2"/>
          <p:cNvGraphicFramePr>
            <a:graphicFrameLocks noChangeAspect="1"/>
          </p:cNvGraphicFramePr>
          <p:nvPr/>
        </p:nvGraphicFramePr>
        <p:xfrm>
          <a:off x="4953000" y="160020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2" name="Document" r:id="rId4" imgW="4651248" imgH="1575816" progId="Word.Document.8">
                  <p:embed/>
                </p:oleObj>
              </mc:Choice>
              <mc:Fallback>
                <p:oleObj name="Document" r:id="rId4" imgW="4651248" imgH="1575816" progId="Word.Document.8">
                  <p:embed/>
                  <p:pic>
                    <p:nvPicPr>
                      <p:cNvPr id="3689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600200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91" name="Text Box 27"/>
          <p:cNvSpPr txBox="1">
            <a:spLocks noChangeArrowheads="1"/>
          </p:cNvSpPr>
          <p:nvPr/>
        </p:nvSpPr>
        <p:spPr bwMode="auto">
          <a:xfrm>
            <a:off x="4800600" y="11430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2000">
                <a:solidFill>
                  <a:schemeClr val="tx2"/>
                </a:solidFill>
              </a:rPr>
              <a:t>Test Data</a:t>
            </a:r>
            <a:endParaRPr lang="en-US" altLang="en-US" sz="2000">
              <a:solidFill>
                <a:schemeClr val="bg2"/>
              </a:solidFill>
            </a:endParaRPr>
          </a:p>
        </p:txBody>
      </p:sp>
      <p:sp>
        <p:nvSpPr>
          <p:cNvPr id="36892" name="Line 28"/>
          <p:cNvSpPr>
            <a:spLocks noChangeShapeType="1"/>
          </p:cNvSpPr>
          <p:nvPr/>
        </p:nvSpPr>
        <p:spPr bwMode="auto">
          <a:xfrm flipH="1">
            <a:off x="4648200" y="2590800"/>
            <a:ext cx="1295400" cy="9906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5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"/>
          <a:stretch/>
        </p:blipFill>
        <p:spPr>
          <a:xfrm>
            <a:off x="953079" y="1514168"/>
            <a:ext cx="7837770" cy="43124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96206" y="4146699"/>
            <a:ext cx="7611860" cy="82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8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Apply Model to Test Data</a:t>
            </a:r>
          </a:p>
        </p:txBody>
      </p:sp>
      <p:sp>
        <p:nvSpPr>
          <p:cNvPr id="37891" name="Line 3"/>
          <p:cNvSpPr>
            <a:spLocks noChangeShapeType="1"/>
          </p:cNvSpPr>
          <p:nvPr/>
        </p:nvSpPr>
        <p:spPr bwMode="auto">
          <a:xfrm>
            <a:off x="2898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2" name="Line 4"/>
          <p:cNvSpPr>
            <a:spLocks noChangeShapeType="1"/>
          </p:cNvSpPr>
          <p:nvPr/>
        </p:nvSpPr>
        <p:spPr bwMode="auto">
          <a:xfrm flipH="1">
            <a:off x="1658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3" name="Line 5"/>
          <p:cNvSpPr>
            <a:spLocks noChangeShapeType="1"/>
          </p:cNvSpPr>
          <p:nvPr/>
        </p:nvSpPr>
        <p:spPr bwMode="auto">
          <a:xfrm flipH="1">
            <a:off x="2366963" y="3576638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3695700" y="3576638"/>
            <a:ext cx="531813" cy="649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2544763" y="2686050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 flipH="1">
            <a:off x="1039813" y="2686050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1606550" y="2362200"/>
            <a:ext cx="1027113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Refund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7898" name="Text Box 10"/>
          <p:cNvSpPr txBox="1">
            <a:spLocks noChangeArrowheads="1"/>
          </p:cNvSpPr>
          <p:nvPr/>
        </p:nvSpPr>
        <p:spPr bwMode="auto">
          <a:xfrm>
            <a:off x="2720975" y="3254375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MarSt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7899" name="Text Box 11"/>
          <p:cNvSpPr txBox="1">
            <a:spLocks noChangeArrowheads="1"/>
          </p:cNvSpPr>
          <p:nvPr/>
        </p:nvSpPr>
        <p:spPr bwMode="auto">
          <a:xfrm>
            <a:off x="1925638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TaxInc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7900" name="AutoShape 12"/>
          <p:cNvSpPr>
            <a:spLocks noChangeArrowheads="1"/>
          </p:cNvSpPr>
          <p:nvPr/>
        </p:nvSpPr>
        <p:spPr bwMode="auto">
          <a:xfrm>
            <a:off x="2941638" y="5194300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01" name="Text Box 13"/>
          <p:cNvSpPr txBox="1">
            <a:spLocks noChangeArrowheads="1"/>
          </p:cNvSpPr>
          <p:nvPr/>
        </p:nvSpPr>
        <p:spPr bwMode="auto">
          <a:xfrm>
            <a:off x="2859088" y="5194300"/>
            <a:ext cx="750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YES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7902" name="AutoShape 14"/>
          <p:cNvSpPr>
            <a:spLocks noChangeArrowheads="1"/>
          </p:cNvSpPr>
          <p:nvPr/>
        </p:nvSpPr>
        <p:spPr bwMode="auto">
          <a:xfrm>
            <a:off x="1304925" y="5214938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03" name="Text Box 15"/>
          <p:cNvSpPr txBox="1">
            <a:spLocks noChangeArrowheads="1"/>
          </p:cNvSpPr>
          <p:nvPr/>
        </p:nvSpPr>
        <p:spPr bwMode="auto">
          <a:xfrm>
            <a:off x="1435100" y="51974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7904" name="AutoShape 16"/>
          <p:cNvSpPr>
            <a:spLocks noChangeArrowheads="1"/>
          </p:cNvSpPr>
          <p:nvPr/>
        </p:nvSpPr>
        <p:spPr bwMode="auto">
          <a:xfrm>
            <a:off x="685800" y="3271838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05" name="Text Box 17"/>
          <p:cNvSpPr txBox="1">
            <a:spLocks noChangeArrowheads="1"/>
          </p:cNvSpPr>
          <p:nvPr/>
        </p:nvSpPr>
        <p:spPr bwMode="auto">
          <a:xfrm>
            <a:off x="814388" y="3254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>
              <a:solidFill>
                <a:srgbClr val="00FFFF"/>
              </a:solidFill>
            </a:endParaRPr>
          </a:p>
        </p:txBody>
      </p:sp>
      <p:sp>
        <p:nvSpPr>
          <p:cNvPr id="37906" name="AutoShape 18"/>
          <p:cNvSpPr>
            <a:spLocks noChangeArrowheads="1"/>
          </p:cNvSpPr>
          <p:nvPr/>
        </p:nvSpPr>
        <p:spPr bwMode="auto">
          <a:xfrm>
            <a:off x="3860800" y="4259263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07" name="Text Box 19"/>
          <p:cNvSpPr txBox="1">
            <a:spLocks noChangeArrowheads="1"/>
          </p:cNvSpPr>
          <p:nvPr/>
        </p:nvSpPr>
        <p:spPr bwMode="auto">
          <a:xfrm>
            <a:off x="3968750" y="4259263"/>
            <a:ext cx="490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7908" name="Text Box 20"/>
          <p:cNvSpPr txBox="1">
            <a:spLocks noChangeArrowheads="1"/>
          </p:cNvSpPr>
          <p:nvPr/>
        </p:nvSpPr>
        <p:spPr bwMode="auto">
          <a:xfrm>
            <a:off x="860425" y="26860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Yes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7909" name="Text Box 21"/>
          <p:cNvSpPr txBox="1">
            <a:spLocks noChangeArrowheads="1"/>
          </p:cNvSpPr>
          <p:nvPr/>
        </p:nvSpPr>
        <p:spPr bwMode="auto">
          <a:xfrm>
            <a:off x="2897188" y="268605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37910" name="Text Box 22"/>
          <p:cNvSpPr txBox="1">
            <a:spLocks noChangeArrowheads="1"/>
          </p:cNvSpPr>
          <p:nvPr/>
        </p:nvSpPr>
        <p:spPr bwMode="auto">
          <a:xfrm>
            <a:off x="4022725" y="3624263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FF0000"/>
                </a:solidFill>
              </a:rPr>
              <a:t>Married </a:t>
            </a:r>
          </a:p>
        </p:txBody>
      </p:sp>
      <p:sp>
        <p:nvSpPr>
          <p:cNvPr id="37911" name="Text Box 23"/>
          <p:cNvSpPr txBox="1">
            <a:spLocks noChangeArrowheads="1"/>
          </p:cNvSpPr>
          <p:nvPr/>
        </p:nvSpPr>
        <p:spPr bwMode="auto">
          <a:xfrm>
            <a:off x="1662113" y="3659188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Single, Divorced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7912" name="Text Box 24"/>
          <p:cNvSpPr txBox="1">
            <a:spLocks noChangeArrowheads="1"/>
          </p:cNvSpPr>
          <p:nvPr/>
        </p:nvSpPr>
        <p:spPr bwMode="auto">
          <a:xfrm>
            <a:off x="1155700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&lt; 80K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37913" name="Text Box 25"/>
          <p:cNvSpPr txBox="1">
            <a:spLocks noChangeArrowheads="1"/>
          </p:cNvSpPr>
          <p:nvPr/>
        </p:nvSpPr>
        <p:spPr bwMode="auto">
          <a:xfrm>
            <a:off x="3101975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/>
              <a:t>&gt; 80K</a:t>
            </a:r>
            <a:endParaRPr lang="en-US" altLang="en-US" sz="1600">
              <a:solidFill>
                <a:schemeClr val="bg2"/>
              </a:solidFill>
            </a:endParaRPr>
          </a:p>
        </p:txBody>
      </p:sp>
      <p:graphicFrame>
        <p:nvGraphicFramePr>
          <p:cNvPr id="37914" name="Object 2"/>
          <p:cNvGraphicFramePr>
            <a:graphicFrameLocks noChangeAspect="1"/>
          </p:cNvGraphicFramePr>
          <p:nvPr/>
        </p:nvGraphicFramePr>
        <p:xfrm>
          <a:off x="4953000" y="160020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6" name="Document" r:id="rId4" imgW="4651248" imgH="1575816" progId="Word.Document.8">
                  <p:embed/>
                </p:oleObj>
              </mc:Choice>
              <mc:Fallback>
                <p:oleObj name="Document" r:id="rId4" imgW="4651248" imgH="1575816" progId="Word.Document.8">
                  <p:embed/>
                  <p:pic>
                    <p:nvPicPr>
                      <p:cNvPr id="379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600200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15" name="Text Box 27"/>
          <p:cNvSpPr txBox="1">
            <a:spLocks noChangeArrowheads="1"/>
          </p:cNvSpPr>
          <p:nvPr/>
        </p:nvSpPr>
        <p:spPr bwMode="auto">
          <a:xfrm>
            <a:off x="4800600" y="11430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2000">
                <a:solidFill>
                  <a:schemeClr val="tx2"/>
                </a:solidFill>
              </a:rPr>
              <a:t>Test Data</a:t>
            </a:r>
            <a:endParaRPr lang="en-US" altLang="en-US" sz="2000">
              <a:solidFill>
                <a:schemeClr val="bg2"/>
              </a:solidFill>
            </a:endParaRPr>
          </a:p>
        </p:txBody>
      </p:sp>
      <p:sp>
        <p:nvSpPr>
          <p:cNvPr id="37916" name="Line 28"/>
          <p:cNvSpPr>
            <a:spLocks noChangeShapeType="1"/>
          </p:cNvSpPr>
          <p:nvPr/>
        </p:nvSpPr>
        <p:spPr bwMode="auto">
          <a:xfrm flipH="1">
            <a:off x="4495800" y="2590800"/>
            <a:ext cx="3124200" cy="18288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7" name="Text Box 29"/>
          <p:cNvSpPr txBox="1">
            <a:spLocks noChangeArrowheads="1"/>
          </p:cNvSpPr>
          <p:nvPr/>
        </p:nvSpPr>
        <p:spPr bwMode="auto">
          <a:xfrm>
            <a:off x="6019800" y="3581400"/>
            <a:ext cx="2667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2000"/>
              <a:t>Assign Cheat to “No”</a:t>
            </a:r>
          </a:p>
        </p:txBody>
      </p:sp>
    </p:spTree>
    <p:extLst>
      <p:ext uri="{BB962C8B-B14F-4D97-AF65-F5344CB8AC3E}">
        <p14:creationId xmlns:p14="http://schemas.microsoft.com/office/powerpoint/2010/main" val="211260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Decision Tree Classification Task</a:t>
            </a:r>
          </a:p>
        </p:txBody>
      </p:sp>
      <p:graphicFrame>
        <p:nvGraphicFramePr>
          <p:cNvPr id="38915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093788" y="1143000"/>
          <a:ext cx="6951662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0" name="Visio" r:id="rId4" imgW="8424875" imgH="6279741" progId="Visio.Drawing.6">
                  <p:embed/>
                </p:oleObj>
              </mc:Choice>
              <mc:Fallback>
                <p:oleObj name="Visio" r:id="rId4" imgW="8424875" imgH="6279741" progId="Visio.Drawing.6">
                  <p:embed/>
                  <p:pic>
                    <p:nvPicPr>
                      <p:cNvPr id="3891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788" y="1143000"/>
                        <a:ext cx="6951662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6" name="Line 4"/>
          <p:cNvSpPr>
            <a:spLocks noChangeShapeType="1"/>
          </p:cNvSpPr>
          <p:nvPr/>
        </p:nvSpPr>
        <p:spPr bwMode="auto">
          <a:xfrm flipH="1">
            <a:off x="6400800" y="2362200"/>
            <a:ext cx="685800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7086600" y="4283075"/>
            <a:ext cx="12192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21048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Imagine a conversation between a doctor and a patient.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doctor </a:t>
            </a:r>
            <a:r>
              <a:rPr lang="en-US" dirty="0" smtClean="0"/>
              <a:t>asks questions </a:t>
            </a:r>
            <a:r>
              <a:rPr lang="en-US" dirty="0"/>
              <a:t>to determine the cause of the ailment.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doctor would </a:t>
            </a:r>
            <a:r>
              <a:rPr lang="en-US" dirty="0" smtClean="0"/>
              <a:t>continue to </a:t>
            </a:r>
            <a:r>
              <a:rPr lang="en-US" dirty="0"/>
              <a:t>ask questions, till he or she is able to arrive at a reasonable decision</a:t>
            </a:r>
            <a:r>
              <a:rPr lang="en-US" dirty="0" smtClean="0"/>
              <a:t>.</a:t>
            </a:r>
          </a:p>
          <a:p>
            <a:r>
              <a:rPr lang="en-US" dirty="0"/>
              <a:t>This is how experts in any field solve problems. They use decision </a:t>
            </a:r>
            <a:r>
              <a:rPr lang="en-US" dirty="0" smtClean="0"/>
              <a:t>trees or </a:t>
            </a:r>
            <a:r>
              <a:rPr lang="en-US" dirty="0"/>
              <a:t>decision rules</a:t>
            </a:r>
            <a:r>
              <a:rPr lang="en-US" dirty="0" smtClean="0"/>
              <a:t>.</a:t>
            </a:r>
          </a:p>
          <a:p>
            <a:r>
              <a:rPr lang="en-US" dirty="0"/>
              <a:t>Human experts learn from past experiences or data points. </a:t>
            </a:r>
            <a:endParaRPr lang="en-US" dirty="0" smtClean="0"/>
          </a:p>
          <a:p>
            <a:r>
              <a:rPr lang="en-US" dirty="0" smtClean="0"/>
              <a:t>Similarly, a </a:t>
            </a:r>
            <a:r>
              <a:rPr lang="en-US" dirty="0"/>
              <a:t>machine can be trained to learn from the past data points and </a:t>
            </a:r>
            <a:r>
              <a:rPr lang="en-US" dirty="0" smtClean="0"/>
              <a:t>extract some </a:t>
            </a:r>
            <a:r>
              <a:rPr lang="en-US" dirty="0"/>
              <a:t>knowledge or rules from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6810" y="1582994"/>
            <a:ext cx="1318438" cy="52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1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DT Problem…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/>
              <a:t>training data is provided, the more accurate its </a:t>
            </a:r>
            <a:r>
              <a:rPr lang="en-US" dirty="0" smtClean="0"/>
              <a:t>knowledge</a:t>
            </a:r>
          </a:p>
          <a:p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/>
              <a:t>variables the tree can choose from, the tree will come </a:t>
            </a:r>
            <a:r>
              <a:rPr lang="en-US" dirty="0" smtClean="0"/>
              <a:t>out better </a:t>
            </a:r>
            <a:r>
              <a:rPr lang="en-US" dirty="0"/>
              <a:t>with higher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2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201" y="1928541"/>
            <a:ext cx="5104185" cy="45417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201" y="1266187"/>
            <a:ext cx="5104185" cy="7048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05108" y="2115879"/>
            <a:ext cx="648586" cy="4295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1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should the root node of the </a:t>
            </a:r>
            <a:r>
              <a:rPr lang="en-US" dirty="0" smtClean="0"/>
              <a:t>tree be </a:t>
            </a:r>
            <a:r>
              <a:rPr lang="en-US" dirty="0"/>
              <a:t>determined</a:t>
            </a:r>
            <a:r>
              <a:rPr lang="en-US" dirty="0" smtClean="0"/>
              <a:t>?</a:t>
            </a:r>
          </a:p>
          <a:p>
            <a:r>
              <a:rPr lang="en-US" dirty="0"/>
              <a:t>A criterion should be used by which one of these </a:t>
            </a:r>
            <a:r>
              <a:rPr lang="en-US" dirty="0" smtClean="0"/>
              <a:t>questions gives </a:t>
            </a:r>
            <a:r>
              <a:rPr lang="en-US" dirty="0"/>
              <a:t>the most insight about the </a:t>
            </a:r>
            <a:r>
              <a:rPr lang="en-US" dirty="0" smtClean="0"/>
              <a:t>situation</a:t>
            </a:r>
          </a:p>
          <a:p>
            <a:r>
              <a:rPr lang="en-US" dirty="0" smtClean="0"/>
              <a:t>Start with “Outlook”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920" y="4283777"/>
            <a:ext cx="6952419" cy="15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2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Variables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202" y="1514168"/>
            <a:ext cx="6538758" cy="404666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52085" y="2052084"/>
            <a:ext cx="6347636" cy="1020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5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07" y="1514168"/>
            <a:ext cx="6512293" cy="40041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7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Determining the next nodes of the </a:t>
            </a:r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733107"/>
            <a:ext cx="6591985" cy="4549706"/>
          </a:xfrm>
        </p:spPr>
        <p:txBody>
          <a:bodyPr/>
          <a:lstStyle/>
          <a:p>
            <a:r>
              <a:rPr lang="en-US" dirty="0"/>
              <a:t>For the sunny branch on the left, </a:t>
            </a:r>
            <a:r>
              <a:rPr lang="en-US" dirty="0" smtClean="0"/>
              <a:t>error values </a:t>
            </a:r>
            <a:r>
              <a:rPr lang="en-US" dirty="0"/>
              <a:t>will be calculated for the three other variables: temp, humidity, </a:t>
            </a:r>
            <a:r>
              <a:rPr lang="en-US" dirty="0" smtClean="0"/>
              <a:t>and windy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51" y="3091656"/>
            <a:ext cx="5283162" cy="26924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15812" y="4437884"/>
            <a:ext cx="5120640" cy="627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4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406" r="56436"/>
          <a:stretch/>
        </p:blipFill>
        <p:spPr>
          <a:xfrm>
            <a:off x="453420" y="3349256"/>
            <a:ext cx="2836972" cy="19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9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DT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04" y="2413404"/>
            <a:ext cx="5377071" cy="238676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04" y="5356002"/>
            <a:ext cx="6208257" cy="9680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4604" y="4986670"/>
            <a:ext cx="132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4" descr="Screen Clippi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373" y="67658"/>
            <a:ext cx="3556500" cy="316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</a:t>
            </a:fld>
            <a:endParaRPr lang="en-US"/>
          </a:p>
        </p:txBody>
      </p:sp>
      <p:pic>
        <p:nvPicPr>
          <p:cNvPr id="8194" name="Picture 2" descr="Data Analyt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650" y="1456172"/>
            <a:ext cx="3661513" cy="495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79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Example-2 (hair Length)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7973770"/>
              </p:ext>
            </p:extLst>
          </p:nvPr>
        </p:nvGraphicFramePr>
        <p:xfrm>
          <a:off x="1358900" y="1582738"/>
          <a:ext cx="7175500" cy="3708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03547">
                  <a:extLst>
                    <a:ext uri="{9D8B030D-6E8A-4147-A177-3AD203B41FA5}">
                      <a16:colId xmlns:a16="http://schemas.microsoft.com/office/drawing/2014/main" val="3364388029"/>
                    </a:ext>
                  </a:extLst>
                </a:gridCol>
                <a:gridCol w="1666653">
                  <a:extLst>
                    <a:ext uri="{9D8B030D-6E8A-4147-A177-3AD203B41FA5}">
                      <a16:colId xmlns:a16="http://schemas.microsoft.com/office/drawing/2014/main" val="4254213316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196428321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371400455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391666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Sl. No.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Hair Length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Weight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Age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Class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85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1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short</a:t>
                      </a:r>
                      <a:endParaRPr lang="en-US" dirty="0">
                        <a:solidFill>
                          <a:srgbClr val="FF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over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middle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  <a:latin typeface="Arial Black" panose="020B0A04020102020204" pitchFamily="34" charset="0"/>
                        </a:rPr>
                        <a:t>M</a:t>
                      </a:r>
                      <a:endParaRPr lang="en-US" dirty="0">
                        <a:solidFill>
                          <a:srgbClr val="FFC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395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2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  <a:latin typeface="Arial Black" panose="020B0A04020102020204" pitchFamily="34" charset="0"/>
                        </a:rPr>
                        <a:t>long</a:t>
                      </a:r>
                      <a:endParaRPr lang="en-US" dirty="0">
                        <a:solidFill>
                          <a:srgbClr val="0070C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correct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middle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  <a:latin typeface="Arial Black" panose="020B0A04020102020204" pitchFamily="34" charset="0"/>
                        </a:rPr>
                        <a:t>F</a:t>
                      </a:r>
                      <a:endParaRPr lang="en-US" dirty="0">
                        <a:solidFill>
                          <a:srgbClr val="7030A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574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3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short</a:t>
                      </a:r>
                      <a:endParaRPr lang="en-US" dirty="0">
                        <a:solidFill>
                          <a:srgbClr val="FF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low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child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  <a:latin typeface="Arial Black" panose="020B0A04020102020204" pitchFamily="34" charset="0"/>
                        </a:rPr>
                        <a:t>M</a:t>
                      </a:r>
                      <a:endParaRPr lang="en-US" dirty="0">
                        <a:solidFill>
                          <a:srgbClr val="FFC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52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4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Arial Black" panose="020B0A04020102020204" pitchFamily="34" charset="0"/>
                        </a:rPr>
                        <a:t>medium</a:t>
                      </a:r>
                      <a:endParaRPr lang="en-US" dirty="0">
                        <a:solidFill>
                          <a:srgbClr val="00B05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low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child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  <a:latin typeface="Arial Black" panose="020B0A04020102020204" pitchFamily="34" charset="0"/>
                        </a:rPr>
                        <a:t>F</a:t>
                      </a:r>
                      <a:endParaRPr lang="en-US" dirty="0">
                        <a:solidFill>
                          <a:srgbClr val="7030A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951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5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Arial Black" panose="020B0A04020102020204" pitchFamily="34" charset="0"/>
                        </a:rPr>
                        <a:t>medium</a:t>
                      </a:r>
                      <a:endParaRPr lang="en-US" dirty="0">
                        <a:solidFill>
                          <a:srgbClr val="00B05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low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child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  <a:latin typeface="Arial Black" panose="020B0A04020102020204" pitchFamily="34" charset="0"/>
                        </a:rPr>
                        <a:t>F</a:t>
                      </a:r>
                      <a:endParaRPr lang="en-US" dirty="0">
                        <a:solidFill>
                          <a:srgbClr val="7030A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16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6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short</a:t>
                      </a:r>
                      <a:endParaRPr lang="en-US" dirty="0">
                        <a:solidFill>
                          <a:srgbClr val="FF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correct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old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  <a:latin typeface="Arial Black" panose="020B0A04020102020204" pitchFamily="34" charset="0"/>
                        </a:rPr>
                        <a:t>M</a:t>
                      </a:r>
                      <a:endParaRPr lang="en-US" dirty="0">
                        <a:solidFill>
                          <a:srgbClr val="FFC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885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7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  <a:latin typeface="Arial Black" panose="020B0A04020102020204" pitchFamily="34" charset="0"/>
                        </a:rPr>
                        <a:t>long</a:t>
                      </a:r>
                      <a:endParaRPr lang="en-US" dirty="0">
                        <a:solidFill>
                          <a:srgbClr val="0070C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correct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old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  <a:latin typeface="Arial Black" panose="020B0A04020102020204" pitchFamily="34" charset="0"/>
                        </a:rPr>
                        <a:t>F</a:t>
                      </a:r>
                      <a:endParaRPr lang="en-US" dirty="0">
                        <a:solidFill>
                          <a:srgbClr val="7030A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38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8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  <a:latin typeface="Arial Black" panose="020B0A04020102020204" pitchFamily="34" charset="0"/>
                        </a:rPr>
                        <a:t>long</a:t>
                      </a:r>
                      <a:endParaRPr lang="en-US" dirty="0">
                        <a:solidFill>
                          <a:srgbClr val="0070C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over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middle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  <a:latin typeface="Arial Black" panose="020B0A04020102020204" pitchFamily="34" charset="0"/>
                        </a:rPr>
                        <a:t>M</a:t>
                      </a:r>
                      <a:endParaRPr lang="en-US" dirty="0">
                        <a:solidFill>
                          <a:srgbClr val="FFC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87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9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Arial Black" panose="020B0A04020102020204" pitchFamily="34" charset="0"/>
                        </a:rPr>
                        <a:t>medium</a:t>
                      </a:r>
                      <a:endParaRPr lang="en-US" dirty="0">
                        <a:solidFill>
                          <a:srgbClr val="00B05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over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old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  <a:latin typeface="Arial Black" panose="020B0A04020102020204" pitchFamily="34" charset="0"/>
                        </a:rPr>
                        <a:t>M</a:t>
                      </a:r>
                      <a:endParaRPr lang="en-US" dirty="0">
                        <a:solidFill>
                          <a:srgbClr val="FFC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75174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5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Example-2  (Weight)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51654"/>
              </p:ext>
            </p:extLst>
          </p:nvPr>
        </p:nvGraphicFramePr>
        <p:xfrm>
          <a:off x="1358900" y="1582738"/>
          <a:ext cx="7175500" cy="3708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03547">
                  <a:extLst>
                    <a:ext uri="{9D8B030D-6E8A-4147-A177-3AD203B41FA5}">
                      <a16:colId xmlns:a16="http://schemas.microsoft.com/office/drawing/2014/main" val="3364388029"/>
                    </a:ext>
                  </a:extLst>
                </a:gridCol>
                <a:gridCol w="1666653">
                  <a:extLst>
                    <a:ext uri="{9D8B030D-6E8A-4147-A177-3AD203B41FA5}">
                      <a16:colId xmlns:a16="http://schemas.microsoft.com/office/drawing/2014/main" val="4254213316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196428321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371400455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391666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Sl. No.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Hair Length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Weight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Age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Class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85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1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short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over</a:t>
                      </a:r>
                      <a:endParaRPr lang="en-US" dirty="0">
                        <a:solidFill>
                          <a:srgbClr val="FF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middle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  <a:latin typeface="Arial Black" panose="020B0A04020102020204" pitchFamily="34" charset="0"/>
                        </a:rPr>
                        <a:t>M</a:t>
                      </a:r>
                      <a:endParaRPr lang="en-US" dirty="0">
                        <a:solidFill>
                          <a:srgbClr val="FFC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395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2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long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Arial Black" panose="020B0A04020102020204" pitchFamily="34" charset="0"/>
                        </a:rPr>
                        <a:t>correct</a:t>
                      </a:r>
                      <a:endParaRPr lang="en-US" dirty="0">
                        <a:solidFill>
                          <a:srgbClr val="00B05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middle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  <a:latin typeface="Arial Black" panose="020B0A04020102020204" pitchFamily="34" charset="0"/>
                        </a:rPr>
                        <a:t>F</a:t>
                      </a:r>
                      <a:endParaRPr lang="en-US" dirty="0">
                        <a:solidFill>
                          <a:srgbClr val="7030A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574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3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short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  <a:latin typeface="Arial Black" panose="020B0A04020102020204" pitchFamily="34" charset="0"/>
                        </a:rPr>
                        <a:t>low</a:t>
                      </a:r>
                      <a:endParaRPr lang="en-US" dirty="0">
                        <a:solidFill>
                          <a:srgbClr val="0070C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child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  <a:latin typeface="Arial Black" panose="020B0A04020102020204" pitchFamily="34" charset="0"/>
                        </a:rPr>
                        <a:t>M</a:t>
                      </a:r>
                      <a:endParaRPr lang="en-US" dirty="0">
                        <a:solidFill>
                          <a:srgbClr val="FFC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52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4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medium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  <a:latin typeface="Arial Black" panose="020B0A04020102020204" pitchFamily="34" charset="0"/>
                        </a:rPr>
                        <a:t>low</a:t>
                      </a:r>
                      <a:endParaRPr lang="en-US" dirty="0">
                        <a:solidFill>
                          <a:srgbClr val="0070C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child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  <a:latin typeface="Arial Black" panose="020B0A04020102020204" pitchFamily="34" charset="0"/>
                        </a:rPr>
                        <a:t>F</a:t>
                      </a:r>
                      <a:endParaRPr lang="en-US" dirty="0">
                        <a:solidFill>
                          <a:srgbClr val="7030A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951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5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medium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  <a:latin typeface="Arial Black" panose="020B0A04020102020204" pitchFamily="34" charset="0"/>
                        </a:rPr>
                        <a:t>low</a:t>
                      </a:r>
                      <a:endParaRPr lang="en-US" dirty="0">
                        <a:solidFill>
                          <a:srgbClr val="0070C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child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  <a:latin typeface="Arial Black" panose="020B0A04020102020204" pitchFamily="34" charset="0"/>
                        </a:rPr>
                        <a:t>F</a:t>
                      </a:r>
                      <a:endParaRPr lang="en-US" dirty="0">
                        <a:solidFill>
                          <a:srgbClr val="7030A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16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6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short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Arial Black" panose="020B0A04020102020204" pitchFamily="34" charset="0"/>
                        </a:rPr>
                        <a:t>correct</a:t>
                      </a:r>
                      <a:endParaRPr lang="en-US" dirty="0">
                        <a:solidFill>
                          <a:srgbClr val="00B05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old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  <a:latin typeface="Arial Black" panose="020B0A04020102020204" pitchFamily="34" charset="0"/>
                        </a:rPr>
                        <a:t>M</a:t>
                      </a:r>
                      <a:endParaRPr lang="en-US" dirty="0">
                        <a:solidFill>
                          <a:srgbClr val="FFC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885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7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long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Arial Black" panose="020B0A04020102020204" pitchFamily="34" charset="0"/>
                        </a:rPr>
                        <a:t>correct</a:t>
                      </a:r>
                      <a:endParaRPr lang="en-US" dirty="0">
                        <a:solidFill>
                          <a:srgbClr val="00B05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old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  <a:latin typeface="Arial Black" panose="020B0A04020102020204" pitchFamily="34" charset="0"/>
                        </a:rPr>
                        <a:t>F</a:t>
                      </a:r>
                      <a:endParaRPr lang="en-US" dirty="0">
                        <a:solidFill>
                          <a:srgbClr val="7030A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38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8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long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over</a:t>
                      </a:r>
                      <a:endParaRPr lang="en-US" dirty="0">
                        <a:solidFill>
                          <a:srgbClr val="FF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middle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  <a:latin typeface="Arial Black" panose="020B0A04020102020204" pitchFamily="34" charset="0"/>
                        </a:rPr>
                        <a:t>M</a:t>
                      </a:r>
                      <a:endParaRPr lang="en-US" dirty="0">
                        <a:solidFill>
                          <a:srgbClr val="FFC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87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9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medium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Arial Black" panose="020B0A04020102020204" pitchFamily="34" charset="0"/>
                        </a:rPr>
                        <a:t>over</a:t>
                      </a:r>
                      <a:endParaRPr lang="en-US" dirty="0">
                        <a:solidFill>
                          <a:srgbClr val="FF0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old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  <a:latin typeface="Arial Black" panose="020B0A04020102020204" pitchFamily="34" charset="0"/>
                        </a:rPr>
                        <a:t>M</a:t>
                      </a:r>
                      <a:endParaRPr lang="en-US" dirty="0">
                        <a:solidFill>
                          <a:srgbClr val="FFC000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75174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1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Example-2  (Age)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9881506"/>
              </p:ext>
            </p:extLst>
          </p:nvPr>
        </p:nvGraphicFramePr>
        <p:xfrm>
          <a:off x="1358900" y="1582738"/>
          <a:ext cx="7175500" cy="3708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03547">
                  <a:extLst>
                    <a:ext uri="{9D8B030D-6E8A-4147-A177-3AD203B41FA5}">
                      <a16:colId xmlns:a16="http://schemas.microsoft.com/office/drawing/2014/main" val="3364388029"/>
                    </a:ext>
                  </a:extLst>
                </a:gridCol>
                <a:gridCol w="1666653">
                  <a:extLst>
                    <a:ext uri="{9D8B030D-6E8A-4147-A177-3AD203B41FA5}">
                      <a16:colId xmlns:a16="http://schemas.microsoft.com/office/drawing/2014/main" val="4254213316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196428321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371400455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391666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Sl. No.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Hair Length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Weight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Age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Black" panose="020B0A04020102020204" pitchFamily="34" charset="0"/>
                        </a:rPr>
                        <a:t>Gender</a:t>
                      </a:r>
                      <a:endParaRPr 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85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short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over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middle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M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395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long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correct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middle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F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574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short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low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child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M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52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medium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low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child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F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951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medium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low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child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F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16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6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short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correct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old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M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885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7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long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correct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old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F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38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8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long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over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middle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M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87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9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medium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over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old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M</a:t>
                      </a:r>
                      <a:endParaRPr lang="en-US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75174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0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33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81153" y="1063256"/>
            <a:ext cx="1626782" cy="94629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 panose="020B0A04020102020204" pitchFamily="34" charset="0"/>
              </a:rPr>
              <a:t>Hair Length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544185" y="2698898"/>
            <a:ext cx="1626782" cy="946297"/>
          </a:xfrm>
          <a:prstGeom prst="ellipse">
            <a:avLst/>
          </a:prstGeom>
          <a:solidFill>
            <a:srgbClr val="00206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 panose="020B0A04020102020204" pitchFamily="34" charset="0"/>
              </a:rPr>
              <a:t>Weight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791199" y="2697126"/>
            <a:ext cx="1626782" cy="946297"/>
          </a:xfrm>
          <a:prstGeom prst="ellipse">
            <a:avLst/>
          </a:prstGeom>
          <a:solidFill>
            <a:srgbClr val="C0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 panose="020B0A04020102020204" pitchFamily="34" charset="0"/>
              </a:rPr>
              <a:t>Age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454501" y="3996429"/>
            <a:ext cx="1626782" cy="946297"/>
          </a:xfrm>
          <a:prstGeom prst="ellipse">
            <a:avLst/>
          </a:prstGeom>
          <a:solidFill>
            <a:srgbClr val="00206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 panose="020B0A04020102020204" pitchFamily="34" charset="0"/>
              </a:rPr>
              <a:t>Weight</a:t>
            </a:r>
            <a:endParaRPr lang="en-US" dirty="0">
              <a:latin typeface="Arial Black" panose="020B0A04020102020204" pitchFamily="34" charset="0"/>
            </a:endParaRPr>
          </a:p>
        </p:txBody>
      </p:sp>
      <p:cxnSp>
        <p:nvCxnSpPr>
          <p:cNvPr id="10" name="Straight Connector 9"/>
          <p:cNvCxnSpPr>
            <a:stCxn id="5" idx="4"/>
            <a:endCxn id="6" idx="0"/>
          </p:cNvCxnSpPr>
          <p:nvPr/>
        </p:nvCxnSpPr>
        <p:spPr>
          <a:xfrm>
            <a:off x="4194544" y="2009553"/>
            <a:ext cx="163032" cy="689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" idx="3"/>
          </p:cNvCxnSpPr>
          <p:nvPr/>
        </p:nvCxnSpPr>
        <p:spPr>
          <a:xfrm flipH="1">
            <a:off x="2030819" y="1870971"/>
            <a:ext cx="1588571" cy="1148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5"/>
            <a:endCxn id="7" idx="0"/>
          </p:cNvCxnSpPr>
          <p:nvPr/>
        </p:nvCxnSpPr>
        <p:spPr>
          <a:xfrm>
            <a:off x="4769698" y="1870971"/>
            <a:ext cx="1834892" cy="826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701209" y="3019647"/>
            <a:ext cx="797442" cy="44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M</a:t>
            </a:r>
            <a:endParaRPr lang="en-US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357576" y="4334540"/>
            <a:ext cx="797442" cy="44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M</a:t>
            </a:r>
            <a:endParaRPr lang="en-US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30631" y="4315658"/>
            <a:ext cx="797442" cy="44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F</a:t>
            </a:r>
            <a:endParaRPr lang="en-US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>
            <a:endCxn id="35" idx="0"/>
          </p:cNvCxnSpPr>
          <p:nvPr/>
        </p:nvCxnSpPr>
        <p:spPr>
          <a:xfrm flipH="1">
            <a:off x="5420832" y="4853868"/>
            <a:ext cx="557823" cy="680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8" idx="0"/>
          </p:cNvCxnSpPr>
          <p:nvPr/>
        </p:nvCxnSpPr>
        <p:spPr>
          <a:xfrm>
            <a:off x="4629541" y="3635386"/>
            <a:ext cx="126756" cy="69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0"/>
          </p:cNvCxnSpPr>
          <p:nvPr/>
        </p:nvCxnSpPr>
        <p:spPr>
          <a:xfrm flipH="1">
            <a:off x="6267892" y="3672247"/>
            <a:ext cx="176957" cy="324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260651" y="4334540"/>
            <a:ext cx="797442" cy="44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F</a:t>
            </a:r>
            <a:endParaRPr lang="en-US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7" name="Straight Connector 26"/>
          <p:cNvCxnSpPr>
            <a:endCxn id="19" idx="0"/>
          </p:cNvCxnSpPr>
          <p:nvPr/>
        </p:nvCxnSpPr>
        <p:spPr>
          <a:xfrm>
            <a:off x="7281917" y="3425882"/>
            <a:ext cx="747435" cy="889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04590" y="4853868"/>
            <a:ext cx="583019" cy="653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6" idx="0"/>
          </p:cNvCxnSpPr>
          <p:nvPr/>
        </p:nvCxnSpPr>
        <p:spPr>
          <a:xfrm flipH="1">
            <a:off x="3659372" y="3608338"/>
            <a:ext cx="424807" cy="726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788888" y="5544504"/>
            <a:ext cx="797442" cy="44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M</a:t>
            </a:r>
            <a:endParaRPr lang="en-US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022111" y="5534130"/>
            <a:ext cx="797442" cy="44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F</a:t>
            </a:r>
            <a:endParaRPr lang="en-US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097098" y="2060764"/>
            <a:ext cx="958202" cy="44656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short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52376" y="2061229"/>
            <a:ext cx="958202" cy="44656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medium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499553" y="1960735"/>
            <a:ext cx="958202" cy="44656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long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60529" y="3526505"/>
            <a:ext cx="958202" cy="44656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old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486647" y="3549862"/>
            <a:ext cx="958202" cy="44656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middle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185082" y="3634437"/>
            <a:ext cx="958202" cy="44656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low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456993" y="3672247"/>
            <a:ext cx="958202" cy="44656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over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815777" y="4949664"/>
            <a:ext cx="958202" cy="44656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correct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672429" y="4958300"/>
            <a:ext cx="958202" cy="44656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over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975704" y="438287"/>
            <a:ext cx="3890133" cy="44656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  <a:latin typeface="Arial Narrow" panose="020B0606020202030204" pitchFamily="34" charset="0"/>
              </a:rPr>
              <a:t>X = &lt;long, over, middle&gt;</a:t>
            </a:r>
            <a:endParaRPr lang="en-US" sz="2800" b="1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6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582993"/>
            <a:ext cx="6744385" cy="46998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Accuracy = 100%</a:t>
            </a:r>
          </a:p>
          <a:p>
            <a:r>
              <a:rPr lang="en-US" dirty="0"/>
              <a:t>The decision tree algorithm selected the minimum number of </a:t>
            </a:r>
            <a:r>
              <a:rPr lang="en-US" dirty="0" smtClean="0"/>
              <a:t>variables that </a:t>
            </a:r>
            <a:r>
              <a:rPr lang="en-US" dirty="0"/>
              <a:t>are needed to solve the </a:t>
            </a:r>
            <a:r>
              <a:rPr lang="en-US" dirty="0" smtClean="0"/>
              <a:t>problem</a:t>
            </a:r>
          </a:p>
          <a:p>
            <a:r>
              <a:rPr lang="en-US" dirty="0"/>
              <a:t>This tree is symmetric </a:t>
            </a:r>
            <a:r>
              <a:rPr lang="en-US" dirty="0" smtClean="0"/>
              <a:t> </a:t>
            </a:r>
          </a:p>
          <a:p>
            <a:r>
              <a:rPr lang="en-US" dirty="0"/>
              <a:t>It is possible to increase predictive accuracy by making more </a:t>
            </a:r>
            <a:r>
              <a:rPr lang="en-US" dirty="0" smtClean="0"/>
              <a:t>subtrees and </a:t>
            </a:r>
            <a:r>
              <a:rPr lang="en-US" dirty="0"/>
              <a:t>making the tree </a:t>
            </a:r>
            <a:r>
              <a:rPr lang="en-US" dirty="0" smtClean="0"/>
              <a:t>longer</a:t>
            </a:r>
          </a:p>
          <a:p>
            <a:r>
              <a:rPr lang="en-US" dirty="0"/>
              <a:t>A perfectly fitting tree has the danger of overfitting the data, </a:t>
            </a:r>
            <a:r>
              <a:rPr lang="en-US" dirty="0" smtClean="0"/>
              <a:t>thus capturing </a:t>
            </a:r>
            <a:r>
              <a:rPr lang="en-US" dirty="0"/>
              <a:t>all the random variations in the </a:t>
            </a:r>
            <a:r>
              <a:rPr lang="en-US" dirty="0" smtClean="0"/>
              <a:t>data</a:t>
            </a:r>
            <a:endParaRPr lang="en-US" dirty="0"/>
          </a:p>
          <a:p>
            <a:r>
              <a:rPr lang="en-US" dirty="0"/>
              <a:t>Decision trees are based strictly on observing patterns within the data</a:t>
            </a:r>
            <a:r>
              <a:rPr lang="en-US" dirty="0" smtClean="0"/>
              <a:t>, and </a:t>
            </a:r>
            <a:r>
              <a:rPr lang="en-US" dirty="0"/>
              <a:t>do not rely on any underlying theory of the problem domain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7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Algorithms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06" y="1717021"/>
            <a:ext cx="7827854" cy="39820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3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dirty="0" smtClean="0"/>
              <a:t>Algorithms…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rgbClr val="FF0000"/>
              </a:buClr>
              <a:buSzPct val="110000"/>
              <a:buFont typeface="+mj-lt"/>
              <a:buAutoNum type="arabicPeriod"/>
            </a:pPr>
            <a:r>
              <a:rPr lang="en-US" i="1" dirty="0" smtClean="0"/>
              <a:t>Create </a:t>
            </a:r>
            <a:r>
              <a:rPr lang="en-US" i="1" dirty="0"/>
              <a:t>a root node and assign all of the training data to it.</a:t>
            </a:r>
          </a:p>
          <a:p>
            <a:pPr marL="457200" indent="-457200">
              <a:buClr>
                <a:srgbClr val="FF0000"/>
              </a:buClr>
              <a:buSzPct val="110000"/>
              <a:buFont typeface="+mj-lt"/>
              <a:buAutoNum type="arabicPeriod"/>
            </a:pPr>
            <a:r>
              <a:rPr lang="en-US" i="1" dirty="0" smtClean="0"/>
              <a:t>Select </a:t>
            </a:r>
            <a:r>
              <a:rPr lang="en-US" i="1" dirty="0"/>
              <a:t>the best splitting attribute according to </a:t>
            </a:r>
            <a:r>
              <a:rPr lang="en-US" b="1" i="1" dirty="0">
                <a:solidFill>
                  <a:srgbClr val="0070C0"/>
                </a:solidFill>
              </a:rPr>
              <a:t>certain criteria</a:t>
            </a:r>
            <a:r>
              <a:rPr lang="en-US" i="1" dirty="0"/>
              <a:t>.</a:t>
            </a:r>
          </a:p>
          <a:p>
            <a:pPr marL="457200" indent="-457200">
              <a:buClr>
                <a:srgbClr val="FF0000"/>
              </a:buClr>
              <a:buSzPct val="110000"/>
              <a:buFont typeface="+mj-lt"/>
              <a:buAutoNum type="arabicPeriod"/>
            </a:pPr>
            <a:r>
              <a:rPr lang="en-US" i="1" dirty="0" smtClean="0"/>
              <a:t>Add </a:t>
            </a:r>
            <a:r>
              <a:rPr lang="en-US" i="1" dirty="0"/>
              <a:t>a branch to the root node for each value of the split</a:t>
            </a:r>
            <a:r>
              <a:rPr lang="en-US" i="1" dirty="0" smtClean="0"/>
              <a:t>.</a:t>
            </a:r>
          </a:p>
          <a:p>
            <a:pPr marL="457200" indent="-457200">
              <a:buClr>
                <a:srgbClr val="FF0000"/>
              </a:buClr>
              <a:buSzPct val="110000"/>
              <a:buFont typeface="+mj-lt"/>
              <a:buAutoNum type="arabicPeriod"/>
            </a:pPr>
            <a:r>
              <a:rPr lang="en-US" i="1" dirty="0" smtClean="0"/>
              <a:t>Split </a:t>
            </a:r>
            <a:r>
              <a:rPr lang="en-US" i="1" dirty="0"/>
              <a:t>the data into mutually exclusive subsets along the lines of </a:t>
            </a:r>
            <a:r>
              <a:rPr lang="en-US" i="1" dirty="0" smtClean="0"/>
              <a:t>the specific </a:t>
            </a:r>
            <a:r>
              <a:rPr lang="en-US" i="1" dirty="0"/>
              <a:t>split.</a:t>
            </a:r>
          </a:p>
          <a:p>
            <a:pPr marL="457200" indent="-457200">
              <a:buClr>
                <a:srgbClr val="FF0000"/>
              </a:buClr>
              <a:buSzPct val="110000"/>
              <a:buFont typeface="+mj-lt"/>
              <a:buAutoNum type="arabicPeriod"/>
            </a:pPr>
            <a:r>
              <a:rPr lang="en-US" i="1" dirty="0" smtClean="0"/>
              <a:t>Repeat </a:t>
            </a:r>
            <a:r>
              <a:rPr lang="en-US" i="1" dirty="0"/>
              <a:t>Steps 2 and 3 for each and every leaf node until the </a:t>
            </a:r>
            <a:r>
              <a:rPr lang="en-US" i="1" dirty="0" smtClean="0"/>
              <a:t>stopping criteria </a:t>
            </a:r>
            <a:r>
              <a:rPr lang="en-US" i="1" dirty="0"/>
              <a:t>is reached.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1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582993"/>
            <a:ext cx="6591985" cy="4881602"/>
          </a:xfrm>
        </p:spPr>
        <p:txBody>
          <a:bodyPr>
            <a:normAutofit fontScale="92500"/>
          </a:bodyPr>
          <a:lstStyle/>
          <a:p>
            <a:r>
              <a:rPr lang="en-US" dirty="0"/>
              <a:t>C5, CART, and </a:t>
            </a:r>
            <a:r>
              <a:rPr lang="en-US" dirty="0" smtClean="0"/>
              <a:t>CHAID</a:t>
            </a:r>
          </a:p>
          <a:p>
            <a:r>
              <a:rPr lang="en-US" dirty="0"/>
              <a:t>1. </a:t>
            </a:r>
            <a:r>
              <a:rPr lang="en-US" i="1" dirty="0"/>
              <a:t>Splitting criteria</a:t>
            </a:r>
          </a:p>
          <a:p>
            <a:pPr lvl="1"/>
            <a:r>
              <a:rPr lang="en-US" dirty="0"/>
              <a:t>a. </a:t>
            </a:r>
            <a:r>
              <a:rPr lang="en-US" dirty="0" smtClean="0"/>
              <a:t>Which </a:t>
            </a:r>
            <a:r>
              <a:rPr lang="en-US" dirty="0"/>
              <a:t>variable to use for the first split? How </a:t>
            </a:r>
            <a:r>
              <a:rPr lang="en-US" dirty="0" smtClean="0"/>
              <a:t>should </a:t>
            </a:r>
            <a:r>
              <a:rPr lang="en-US" dirty="0"/>
              <a:t>one </a:t>
            </a:r>
            <a:r>
              <a:rPr lang="en-US" dirty="0" smtClean="0"/>
              <a:t>determine the </a:t>
            </a:r>
            <a:r>
              <a:rPr lang="en-US" dirty="0"/>
              <a:t>most important </a:t>
            </a:r>
            <a:r>
              <a:rPr lang="en-US" dirty="0" smtClean="0"/>
              <a:t>variable </a:t>
            </a:r>
            <a:r>
              <a:rPr lang="en-US" dirty="0"/>
              <a:t>for the first branch, and subsequently</a:t>
            </a:r>
            <a:r>
              <a:rPr lang="en-US" dirty="0" smtClean="0"/>
              <a:t>, for </a:t>
            </a:r>
            <a:r>
              <a:rPr lang="en-US" dirty="0"/>
              <a:t>each subtree? There are many measures like </a:t>
            </a:r>
            <a:r>
              <a:rPr lang="en-US" dirty="0" smtClean="0"/>
              <a:t>least errors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</a:rPr>
              <a:t>information gain, and Gini coefficient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b. What values to use for the split? If the variables have </a:t>
            </a:r>
            <a:r>
              <a:rPr lang="en-US" dirty="0" smtClean="0"/>
              <a:t>continuous values</a:t>
            </a:r>
            <a:r>
              <a:rPr lang="en-US" dirty="0"/>
              <a:t>, such as for age or BP, what value-ranges should be used </a:t>
            </a:r>
            <a:r>
              <a:rPr lang="en-US" dirty="0" smtClean="0"/>
              <a:t>to make </a:t>
            </a:r>
            <a:r>
              <a:rPr lang="en-US" dirty="0"/>
              <a:t>bins?</a:t>
            </a:r>
          </a:p>
          <a:p>
            <a:pPr lvl="1"/>
            <a:r>
              <a:rPr lang="en-US" dirty="0"/>
              <a:t>c. How many branches should be allowed for each node? </a:t>
            </a:r>
            <a:r>
              <a:rPr lang="en-US" dirty="0" smtClean="0"/>
              <a:t>There could </a:t>
            </a:r>
            <a:r>
              <a:rPr lang="en-US" dirty="0"/>
              <a:t>be binary trees, with just two branches at each node. </a:t>
            </a:r>
            <a:r>
              <a:rPr lang="en-US" dirty="0" smtClean="0"/>
              <a:t>Or there </a:t>
            </a:r>
            <a:r>
              <a:rPr lang="en-US" dirty="0"/>
              <a:t>could be more branches allowed.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to stop building the tree?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are two major ways to </a:t>
            </a:r>
            <a:r>
              <a:rPr lang="en-US" dirty="0" smtClean="0"/>
              <a:t>make that </a:t>
            </a:r>
            <a:r>
              <a:rPr lang="en-US" dirty="0"/>
              <a:t>determination. </a:t>
            </a:r>
            <a:endParaRPr lang="en-US" dirty="0" smtClean="0"/>
          </a:p>
          <a:p>
            <a:pPr lvl="1"/>
            <a:r>
              <a:rPr lang="en-US" sz="2400" dirty="0" smtClean="0"/>
              <a:t>depth </a:t>
            </a:r>
            <a:r>
              <a:rPr lang="en-US" sz="2400" dirty="0"/>
              <a:t>of the branches has been </a:t>
            </a:r>
            <a:r>
              <a:rPr lang="en-US" sz="2400" dirty="0" smtClean="0"/>
              <a:t>reached to some value and </a:t>
            </a:r>
            <a:r>
              <a:rPr lang="en-US" sz="2400" dirty="0"/>
              <a:t>the tree </a:t>
            </a:r>
            <a:r>
              <a:rPr lang="en-US" sz="2400" dirty="0" smtClean="0"/>
              <a:t>becomes unreadable </a:t>
            </a:r>
            <a:r>
              <a:rPr lang="en-US" sz="2400" dirty="0"/>
              <a:t>after that. </a:t>
            </a:r>
            <a:endParaRPr lang="en-US" sz="2400" dirty="0" smtClean="0"/>
          </a:p>
          <a:p>
            <a:pPr lvl="1"/>
            <a:r>
              <a:rPr lang="en-US" sz="2400" dirty="0" smtClean="0"/>
              <a:t>when the </a:t>
            </a:r>
            <a:r>
              <a:rPr lang="en-US" sz="2400" dirty="0"/>
              <a:t>error level at any node is within predefined tolerable levels.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6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tree could be trimmed to </a:t>
            </a:r>
            <a:r>
              <a:rPr lang="en-US" sz="2800" dirty="0" smtClean="0"/>
              <a:t>make it </a:t>
            </a:r>
            <a:r>
              <a:rPr lang="en-US" sz="2800" dirty="0"/>
              <a:t>more balanced and more easily usable. </a:t>
            </a:r>
            <a:endParaRPr lang="en-US" sz="2800" dirty="0" smtClean="0"/>
          </a:p>
          <a:p>
            <a:r>
              <a:rPr lang="en-US" sz="2800" dirty="0" smtClean="0"/>
              <a:t>The </a:t>
            </a:r>
            <a:r>
              <a:rPr lang="en-US" sz="2800" dirty="0"/>
              <a:t>pruning is </a:t>
            </a:r>
            <a:r>
              <a:rPr lang="en-US" sz="2800" dirty="0" smtClean="0"/>
              <a:t>often done </a:t>
            </a:r>
            <a:r>
              <a:rPr lang="en-US" sz="2800" dirty="0"/>
              <a:t>after the tree is constructed, to balance out the tree </a:t>
            </a:r>
            <a:r>
              <a:rPr lang="en-US" sz="2800" dirty="0" smtClean="0"/>
              <a:t>and improve </a:t>
            </a:r>
            <a:r>
              <a:rPr lang="en-US" sz="2800" dirty="0"/>
              <a:t>usability.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6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Decision Tree</a:t>
            </a:r>
          </a:p>
          <a:p>
            <a:r>
              <a:rPr lang="en-US" sz="3200" dirty="0"/>
              <a:t>Regression</a:t>
            </a:r>
          </a:p>
          <a:p>
            <a:r>
              <a:rPr lang="en-US" sz="3200" dirty="0"/>
              <a:t>ANN</a:t>
            </a:r>
          </a:p>
          <a:p>
            <a:r>
              <a:rPr lang="en-US" sz="3200" dirty="0"/>
              <a:t>Cluster </a:t>
            </a:r>
            <a:r>
              <a:rPr lang="en-US" sz="3200" dirty="0" smtClean="0"/>
              <a:t>Analysis </a:t>
            </a:r>
            <a:endParaRPr lang="en-US" sz="3200" dirty="0"/>
          </a:p>
          <a:p>
            <a:r>
              <a:rPr lang="en-US" sz="3200" dirty="0"/>
              <a:t>Association Rule Mining</a:t>
            </a:r>
          </a:p>
          <a:p>
            <a:r>
              <a:rPr lang="en-US" sz="3200" dirty="0" smtClean="0"/>
              <a:t>Summary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2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2" b="1"/>
          <a:stretch/>
        </p:blipFill>
        <p:spPr>
          <a:xfrm>
            <a:off x="2190788" y="1286540"/>
            <a:ext cx="5241369" cy="53452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5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Entropy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sz="quarter" idx="1"/>
          </p:nvPr>
        </p:nvSpPr>
        <p:spPr>
          <a:xfrm>
            <a:off x="1361447" y="1259034"/>
            <a:ext cx="7464055" cy="4977295"/>
          </a:xfrm>
        </p:spPr>
        <p:txBody>
          <a:bodyPr>
            <a:normAutofit fontScale="92500"/>
          </a:bodyPr>
          <a:lstStyle/>
          <a:p>
            <a:r>
              <a:rPr lang="en-US" altLang="en-US" b="1" dirty="0" smtClean="0"/>
              <a:t>A formula to calculate the homogeneity of a sample</a:t>
            </a:r>
          </a:p>
          <a:p>
            <a:r>
              <a:rPr lang="en-US" altLang="en-US" dirty="0" smtClean="0"/>
              <a:t>A completely homogeneous sample has entropy of 0</a:t>
            </a:r>
          </a:p>
          <a:p>
            <a:r>
              <a:rPr lang="en-US" altLang="en-US" dirty="0" smtClean="0"/>
              <a:t>An equally divided sample has entropy of 1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Entropy(s) = - p+log</a:t>
            </a:r>
            <a:r>
              <a:rPr lang="en-US" altLang="en-US" baseline="-25000" dirty="0"/>
              <a:t>2</a:t>
            </a:r>
            <a:r>
              <a:rPr lang="en-US" altLang="en-US" dirty="0" smtClean="0"/>
              <a:t> (p+) -p-log</a:t>
            </a:r>
            <a:r>
              <a:rPr lang="en-US" altLang="en-US" baseline="-25000" dirty="0"/>
              <a:t>2</a:t>
            </a:r>
            <a:r>
              <a:rPr lang="en-US" altLang="en-US" dirty="0" smtClean="0"/>
              <a:t> (p-) for a sample of negative and positive elements</a:t>
            </a:r>
          </a:p>
          <a:p>
            <a:r>
              <a:rPr lang="en-US" altLang="en-US" dirty="0" smtClean="0"/>
              <a:t>The formula for entropy is: </a:t>
            </a:r>
          </a:p>
          <a:p>
            <a:r>
              <a:rPr lang="en-US" altLang="en-US" dirty="0" smtClean="0"/>
              <a:t>Entropy(S) 	=  - (9/14) Log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 (9/14) - (5/14) Log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 (5/14) </a:t>
            </a:r>
          </a:p>
          <a:p>
            <a:pPr marL="0" indent="0">
              <a:buNone/>
            </a:pPr>
            <a:r>
              <a:rPr lang="en-US" altLang="en-US" dirty="0" smtClean="0"/>
              <a:t>				=  </a:t>
            </a:r>
            <a:r>
              <a:rPr lang="en-US" altLang="en-US" b="1" dirty="0" smtClean="0"/>
              <a:t>0.940</a:t>
            </a:r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8AB6CA2-9751-4856-98EB-17928B37887A}" type="slidenum">
              <a:rPr lang="en-US" altLang="en-US" smtClean="0">
                <a:solidFill>
                  <a:schemeClr val="bg1"/>
                </a:solidFill>
              </a:rPr>
              <a:pPr/>
              <a:t>41</a:t>
            </a:fld>
            <a:endParaRPr lang="en-US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608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608261"/>
              </p:ext>
            </p:extLst>
          </p:nvPr>
        </p:nvGraphicFramePr>
        <p:xfrm>
          <a:off x="2923167" y="2634808"/>
          <a:ext cx="2971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1" name="Equation" r:id="rId4" imgW="1612900" imgH="431800" progId="Equation.3">
                  <p:embed/>
                </p:oleObj>
              </mc:Choice>
              <mc:Fallback>
                <p:oleObj name="Equation" r:id="rId4" imgW="1612900" imgH="431800" progId="Equation.3">
                  <p:embed/>
                  <p:pic>
                    <p:nvPicPr>
                      <p:cNvPr id="4608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3167" y="2634808"/>
                        <a:ext cx="29718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548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Information Gain (IG)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sz="quarter" idx="1"/>
          </p:nvPr>
        </p:nvSpPr>
        <p:spPr>
          <a:xfrm>
            <a:off x="1361447" y="1540460"/>
            <a:ext cx="7172953" cy="5168681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dirty="0" smtClean="0"/>
              <a:t>The information gain is based on the decrease in entropy after a dataset is split on an attribute.</a:t>
            </a:r>
          </a:p>
          <a:p>
            <a:r>
              <a:rPr lang="en-US" altLang="en-US" dirty="0" smtClean="0"/>
              <a:t>Which attribute creates the most homogeneous branches?</a:t>
            </a:r>
          </a:p>
          <a:p>
            <a:r>
              <a:rPr lang="en-US" altLang="en-US" dirty="0" smtClean="0"/>
              <a:t>First the entropy of the total dataset is calculated.</a:t>
            </a:r>
          </a:p>
          <a:p>
            <a:r>
              <a:rPr lang="en-US" altLang="en-US" dirty="0" smtClean="0"/>
              <a:t>The dataset is then split on the different attributes.</a:t>
            </a:r>
          </a:p>
          <a:p>
            <a:r>
              <a:rPr lang="en-US" altLang="en-US" dirty="0" smtClean="0"/>
              <a:t>The entropy for each branch is calculated. Then it is added proportionally, to get total entropy for the split. </a:t>
            </a:r>
          </a:p>
          <a:p>
            <a:r>
              <a:rPr lang="en-US" altLang="en-US" dirty="0" smtClean="0"/>
              <a:t>The resulting entropy is subtracted from the entropy before the split.</a:t>
            </a:r>
          </a:p>
          <a:p>
            <a:r>
              <a:rPr lang="en-US" altLang="en-US" dirty="0" smtClean="0"/>
              <a:t>The result is the Information Gain, or decrease in entropy.</a:t>
            </a:r>
          </a:p>
          <a:p>
            <a:r>
              <a:rPr lang="en-US" altLang="en-US" dirty="0" smtClean="0"/>
              <a:t>The attribute that yields the largest IG is chosen for the decision node.</a:t>
            </a:r>
          </a:p>
          <a:p>
            <a:r>
              <a:rPr lang="en-US" altLang="en-US" dirty="0" smtClean="0"/>
              <a:t>A branch set with entropy of 0 is a leaf node.</a:t>
            </a:r>
          </a:p>
          <a:p>
            <a:r>
              <a:rPr lang="en-US" altLang="en-US" dirty="0" smtClean="0"/>
              <a:t>Otherwise, the branch needs further splitting to classify its dataset.</a:t>
            </a:r>
          </a:p>
          <a:p>
            <a:r>
              <a:rPr lang="en-US" altLang="en-US" dirty="0" smtClean="0"/>
              <a:t>The ID3 algorithm is run recursively on the non-leaf branches, until all data is classified.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81543B5-169E-4F18-A386-D1E238827DD6}" type="slidenum">
              <a:rPr lang="en-US" altLang="en-US" smtClean="0">
                <a:solidFill>
                  <a:schemeClr val="bg1"/>
                </a:solidFill>
              </a:rPr>
              <a:pPr/>
              <a:t>42</a:t>
            </a:fld>
            <a:endParaRPr lang="en-US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3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7F6E112-5A40-4B2E-9055-12FDD2FDC47E}" type="slidenum">
              <a:rPr lang="en-US" altLang="en-US" smtClean="0"/>
              <a:pPr/>
              <a:t>43</a:t>
            </a:fld>
            <a:endParaRPr lang="en-US" altLang="en-US"/>
          </a:p>
        </p:txBody>
      </p:sp>
      <p:sp>
        <p:nvSpPr>
          <p:cNvPr id="9224" name="Rectangle 2"/>
          <p:cNvSpPr>
            <a:spLocks noChangeArrowheads="1"/>
          </p:cNvSpPr>
          <p:nvPr/>
        </p:nvSpPr>
        <p:spPr bwMode="auto">
          <a:xfrm>
            <a:off x="1467292" y="152400"/>
            <a:ext cx="7143307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3200" dirty="0">
                <a:solidFill>
                  <a:srgbClr val="0070C0"/>
                </a:solidFill>
                <a:latin typeface="+mj-lt"/>
              </a:rPr>
              <a:t>Attribute Selection Measure: Information Gain (ID3/C4.5)</a:t>
            </a:r>
          </a:p>
        </p:txBody>
      </p:sp>
      <p:sp>
        <p:nvSpPr>
          <p:cNvPr id="48134" name="Rectangle 3"/>
          <p:cNvSpPr>
            <a:spLocks noChangeArrowheads="1"/>
          </p:cNvSpPr>
          <p:nvPr/>
        </p:nvSpPr>
        <p:spPr bwMode="auto">
          <a:xfrm>
            <a:off x="1096206" y="1524000"/>
            <a:ext cx="7666794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Select the attribute with the highest information gain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Let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 be the probability that an arbitrary tuple in D belongs to class C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, estimated by |C</a:t>
            </a:r>
            <a:r>
              <a:rPr lang="en-US" altLang="en-US" sz="2400" i="1" baseline="-25000" dirty="0"/>
              <a:t>i</a:t>
            </a:r>
            <a:r>
              <a:rPr lang="en-US" altLang="en-US" sz="2400" baseline="-25000" dirty="0"/>
              <a:t>, D</a:t>
            </a:r>
            <a:r>
              <a:rPr lang="en-US" altLang="en-US" sz="2400" dirty="0"/>
              <a:t>|/|D|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Expected information (entropy) needed to classify a tuple in D: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240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Information needed (after using A to split D into v partitions) to classify D: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240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Information gained by branching on attribute A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2400" dirty="0"/>
          </a:p>
        </p:txBody>
      </p:sp>
      <p:graphicFrame>
        <p:nvGraphicFramePr>
          <p:cNvPr id="48135" name="Object 4"/>
          <p:cNvGraphicFramePr>
            <a:graphicFrameLocks noChangeAspect="1"/>
          </p:cNvGraphicFramePr>
          <p:nvPr/>
        </p:nvGraphicFramePr>
        <p:xfrm>
          <a:off x="2895600" y="3276600"/>
          <a:ext cx="27082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9" name="Equation" r:id="rId4" imgW="1612900" imgH="431800" progId="Equation.3">
                  <p:embed/>
                </p:oleObj>
              </mc:Choice>
              <mc:Fallback>
                <p:oleObj name="Equation" r:id="rId4" imgW="1612900" imgH="431800" progId="Equation.3">
                  <p:embed/>
                  <p:pic>
                    <p:nvPicPr>
                      <p:cNvPr id="4813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276600"/>
                        <a:ext cx="2708275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877379"/>
              </p:ext>
            </p:extLst>
          </p:nvPr>
        </p:nvGraphicFramePr>
        <p:xfrm>
          <a:off x="5149702" y="4343017"/>
          <a:ext cx="256857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0" name="Equation" r:id="rId6" imgW="1714500" imgH="457200" progId="Equation.3">
                  <p:embed/>
                </p:oleObj>
              </mc:Choice>
              <mc:Fallback>
                <p:oleObj name="Equation" r:id="rId6" imgW="1714500" imgH="457200" progId="Equation.3">
                  <p:embed/>
                  <p:pic>
                    <p:nvPicPr>
                      <p:cNvPr id="4813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702" y="4343017"/>
                        <a:ext cx="2568575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7" name="Object 6"/>
          <p:cNvGraphicFramePr>
            <a:graphicFrameLocks noChangeAspect="1"/>
          </p:cNvGraphicFramePr>
          <p:nvPr/>
        </p:nvGraphicFramePr>
        <p:xfrm>
          <a:off x="2924175" y="5816600"/>
          <a:ext cx="33242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1" name="Equation" r:id="rId8" imgW="1511300" imgH="190500" progId="Equation.3">
                  <p:embed/>
                </p:oleObj>
              </mc:Choice>
              <mc:Fallback>
                <p:oleObj name="Equation" r:id="rId8" imgW="1511300" imgH="190500" progId="Equation.3">
                  <p:embed/>
                  <p:pic>
                    <p:nvPicPr>
                      <p:cNvPr id="481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4175" y="5816600"/>
                        <a:ext cx="332422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719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What is ID3?</a:t>
            </a:r>
          </a:p>
        </p:txBody>
      </p:sp>
      <p:sp>
        <p:nvSpPr>
          <p:cNvPr id="49158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mtClean="0"/>
              <a:t>A mathematical algorithm for building the decision tree</a:t>
            </a:r>
          </a:p>
          <a:p>
            <a:r>
              <a:rPr lang="en-US" altLang="en-US" smtClean="0"/>
              <a:t>Invented by J. Ross Quinlan in 1979</a:t>
            </a:r>
          </a:p>
          <a:p>
            <a:r>
              <a:rPr lang="en-US" altLang="en-US" smtClean="0"/>
              <a:t>Uses Information Theory invented by Shannon in 1948</a:t>
            </a:r>
          </a:p>
          <a:p>
            <a:r>
              <a:rPr lang="en-US" altLang="en-US" smtClean="0"/>
              <a:t>Builds the tree from the top down, with no backtracking</a:t>
            </a:r>
          </a:p>
          <a:p>
            <a:r>
              <a:rPr lang="en-US" altLang="en-US" smtClean="0"/>
              <a:t>An attribute selection measure is a heuristic for selecting the splitting criteria that best separates a given data set into individual classes</a:t>
            </a:r>
          </a:p>
          <a:p>
            <a:r>
              <a:rPr lang="en-US" altLang="en-US" smtClean="0"/>
              <a:t>Information Gain (IG) is used to select the most useful attribute for classification</a:t>
            </a:r>
          </a:p>
          <a:p>
            <a:endParaRPr lang="en-US" altLang="en-US" smtClean="0"/>
          </a:p>
        </p:txBody>
      </p:sp>
      <p:sp>
        <p:nvSpPr>
          <p:cNvPr id="4506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9A87C68-6D45-4C52-B05C-3F54CB2EF534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267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865" name="Group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711717"/>
              </p:ext>
            </p:extLst>
          </p:nvPr>
        </p:nvGraphicFramePr>
        <p:xfrm>
          <a:off x="1676399" y="1219200"/>
          <a:ext cx="7106093" cy="4475170"/>
        </p:xfrm>
        <a:graphic>
          <a:graphicData uri="http://schemas.openxmlformats.org/drawingml/2006/table">
            <a:tbl>
              <a:tblPr/>
              <a:tblGrid>
                <a:gridCol w="2368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68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45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1032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Person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Hair Length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Weight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Age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Class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34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     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ShivKumar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0”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250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36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06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Pallavi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10”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150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34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</a:rPr>
                        <a:t>F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06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Chavan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2”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90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10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776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Vasudha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6”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78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8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</a:rPr>
                        <a:t>F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06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Yamini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4”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20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1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</a:rPr>
                        <a:t>F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06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Murali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1”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170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70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406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Pooja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8”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160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41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</a:rPr>
                        <a:t>F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49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Deepak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10”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180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38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2214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Ameer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6”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200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45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</a:rPr>
                        <a:t>M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2294" name="Rectangle 70"/>
          <p:cNvSpPr>
            <a:spLocks noChangeArrowheads="1"/>
          </p:cNvSpPr>
          <p:nvPr/>
        </p:nvSpPr>
        <p:spPr bwMode="auto">
          <a:xfrm>
            <a:off x="3195638" y="1100138"/>
            <a:ext cx="754062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295" name="Rectangle 71"/>
          <p:cNvSpPr>
            <a:spLocks noChangeArrowheads="1"/>
          </p:cNvSpPr>
          <p:nvPr/>
        </p:nvSpPr>
        <p:spPr bwMode="auto">
          <a:xfrm>
            <a:off x="3195638" y="1100138"/>
            <a:ext cx="754062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296" name="Rectangle 72"/>
          <p:cNvSpPr>
            <a:spLocks noChangeArrowheads="1"/>
          </p:cNvSpPr>
          <p:nvPr/>
        </p:nvSpPr>
        <p:spPr bwMode="auto">
          <a:xfrm>
            <a:off x="3195638" y="1100138"/>
            <a:ext cx="754062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297" name="Rectangle 73"/>
          <p:cNvSpPr>
            <a:spLocks noChangeArrowheads="1"/>
          </p:cNvSpPr>
          <p:nvPr/>
        </p:nvSpPr>
        <p:spPr bwMode="auto">
          <a:xfrm>
            <a:off x="3195638" y="1100138"/>
            <a:ext cx="754062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298" name="Rectangle 74"/>
          <p:cNvSpPr>
            <a:spLocks noChangeArrowheads="1"/>
          </p:cNvSpPr>
          <p:nvPr/>
        </p:nvSpPr>
        <p:spPr bwMode="auto">
          <a:xfrm>
            <a:off x="3195638" y="1100138"/>
            <a:ext cx="754062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299" name="Rectangle 75"/>
          <p:cNvSpPr>
            <a:spLocks noChangeArrowheads="1"/>
          </p:cNvSpPr>
          <p:nvPr/>
        </p:nvSpPr>
        <p:spPr bwMode="auto">
          <a:xfrm>
            <a:off x="3195638" y="1100138"/>
            <a:ext cx="754062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300" name="Rectangle 76"/>
          <p:cNvSpPr>
            <a:spLocks noChangeArrowheads="1"/>
          </p:cNvSpPr>
          <p:nvPr/>
        </p:nvSpPr>
        <p:spPr bwMode="auto">
          <a:xfrm>
            <a:off x="3195638" y="1100138"/>
            <a:ext cx="754062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301" name="Rectangle 77"/>
          <p:cNvSpPr>
            <a:spLocks noChangeArrowheads="1"/>
          </p:cNvSpPr>
          <p:nvPr/>
        </p:nvSpPr>
        <p:spPr bwMode="auto">
          <a:xfrm>
            <a:off x="3195638" y="1100138"/>
            <a:ext cx="754062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52302" name="Group 78"/>
          <p:cNvGrpSpPr>
            <a:grpSpLocks/>
          </p:cNvGrpSpPr>
          <p:nvPr/>
        </p:nvGrpSpPr>
        <p:grpSpPr bwMode="auto">
          <a:xfrm>
            <a:off x="2074863" y="1928813"/>
            <a:ext cx="566737" cy="3786187"/>
            <a:chOff x="1011" y="744"/>
            <a:chExt cx="423" cy="3469"/>
          </a:xfrm>
        </p:grpSpPr>
        <p:pic>
          <p:nvPicPr>
            <p:cNvPr id="52320" name="Picture 79" descr="homer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65CBFF"/>
                </a:clrFrom>
                <a:clrTo>
                  <a:srgbClr val="65CB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667"/>
            <a:stretch>
              <a:fillRect/>
            </a:stretch>
          </p:blipFill>
          <p:spPr bwMode="auto">
            <a:xfrm>
              <a:off x="1019" y="744"/>
              <a:ext cx="406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321" name="Picture 80" descr="marg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65CBFF"/>
                </a:clrFrom>
                <a:clrTo>
                  <a:srgbClr val="65CB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851"/>
            <a:stretch>
              <a:fillRect/>
            </a:stretch>
          </p:blipFill>
          <p:spPr bwMode="auto">
            <a:xfrm>
              <a:off x="1019" y="1099"/>
              <a:ext cx="415" cy="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322" name="Picture 81" descr="bart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65CBFF"/>
                </a:clrFrom>
                <a:clrTo>
                  <a:srgbClr val="65CB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667"/>
            <a:stretch>
              <a:fillRect/>
            </a:stretch>
          </p:blipFill>
          <p:spPr bwMode="auto">
            <a:xfrm>
              <a:off x="1019" y="1501"/>
              <a:ext cx="409" cy="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323" name="Picture 82" descr="lisa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65CBFF"/>
                </a:clrFrom>
                <a:clrTo>
                  <a:srgbClr val="65CB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667"/>
            <a:stretch>
              <a:fillRect/>
            </a:stretch>
          </p:blipFill>
          <p:spPr bwMode="auto">
            <a:xfrm>
              <a:off x="1019" y="1884"/>
              <a:ext cx="392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324" name="Picture 83" descr="maggie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65CBFF"/>
                </a:clrFrom>
                <a:clrTo>
                  <a:srgbClr val="65CB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851"/>
            <a:stretch>
              <a:fillRect/>
            </a:stretch>
          </p:blipFill>
          <p:spPr bwMode="auto">
            <a:xfrm>
              <a:off x="1019" y="2258"/>
              <a:ext cx="399" cy="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325" name="Picture 84" descr="grandpa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65CBFF"/>
                </a:clrFrom>
                <a:clrTo>
                  <a:srgbClr val="65CB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69" b="41739"/>
            <a:stretch>
              <a:fillRect/>
            </a:stretch>
          </p:blipFill>
          <p:spPr bwMode="auto">
            <a:xfrm>
              <a:off x="1019" y="2677"/>
              <a:ext cx="397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326" name="Picture 85" descr="patty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65CBFF"/>
                </a:clrFrom>
                <a:clrTo>
                  <a:srgbClr val="65CB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5" b="41739"/>
            <a:stretch>
              <a:fillRect/>
            </a:stretch>
          </p:blipFill>
          <p:spPr bwMode="auto">
            <a:xfrm>
              <a:off x="1019" y="3060"/>
              <a:ext cx="403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327" name="Picture 86" descr="otto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65CBFF"/>
                </a:clrFrom>
                <a:clrTo>
                  <a:srgbClr val="65CB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1" r="13150" b="41290"/>
            <a:stretch>
              <a:fillRect/>
            </a:stretch>
          </p:blipFill>
          <p:spPr bwMode="auto">
            <a:xfrm>
              <a:off x="1017" y="3443"/>
              <a:ext cx="403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328" name="Picture 87" descr="krusty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65CBFF"/>
                </a:clrFrom>
                <a:clrTo>
                  <a:srgbClr val="65CB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11" t="1613" r="16872" b="39247"/>
            <a:stretch>
              <a:fillRect/>
            </a:stretch>
          </p:blipFill>
          <p:spPr bwMode="auto">
            <a:xfrm>
              <a:off x="1011" y="3818"/>
              <a:ext cx="419" cy="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17850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392942"/>
              </p:ext>
            </p:extLst>
          </p:nvPr>
        </p:nvGraphicFramePr>
        <p:xfrm>
          <a:off x="1676398" y="5805282"/>
          <a:ext cx="7106093" cy="517525"/>
        </p:xfrm>
        <a:graphic>
          <a:graphicData uri="http://schemas.openxmlformats.org/drawingml/2006/table">
            <a:tbl>
              <a:tblPr/>
              <a:tblGrid>
                <a:gridCol w="2385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5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5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4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X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8”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290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38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Verdana" pitchFamily="34" charset="0"/>
                        </a:rPr>
                        <a:t>?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319" name="Title 1"/>
          <p:cNvSpPr>
            <a:spLocks noGrp="1"/>
          </p:cNvSpPr>
          <p:nvPr>
            <p:ph type="title"/>
          </p:nvPr>
        </p:nvSpPr>
        <p:spPr>
          <a:xfrm>
            <a:off x="1676400" y="391623"/>
            <a:ext cx="6589199" cy="890058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Example</a:t>
            </a:r>
          </a:p>
        </p:txBody>
      </p:sp>
      <p:pic>
        <p:nvPicPr>
          <p:cNvPr id="29698" name="Picture 2" descr="Image result for empty picture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241" y="5861845"/>
            <a:ext cx="629359" cy="431562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7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152400" y="5029200"/>
            <a:ext cx="8782050" cy="1238250"/>
          </a:xfrm>
          <a:prstGeom prst="rect">
            <a:avLst/>
          </a:prstGeom>
          <a:solidFill>
            <a:srgbClr val="FFFF99"/>
          </a:solidFill>
          <a:ln w="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715963" y="268288"/>
            <a:ext cx="3303587" cy="1223962"/>
          </a:xfrm>
          <a:prstGeom prst="rect">
            <a:avLst/>
          </a:prstGeom>
          <a:solidFill>
            <a:schemeClr val="bg1"/>
          </a:solidFill>
          <a:ln w="1270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188913" y="2266950"/>
            <a:ext cx="1801812" cy="1223963"/>
          </a:xfrm>
          <a:prstGeom prst="rect">
            <a:avLst/>
          </a:prstGeom>
          <a:solidFill>
            <a:schemeClr val="bg1"/>
          </a:solidFill>
          <a:ln w="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253" name="Line 5"/>
          <p:cNvSpPr>
            <a:spLocks noChangeShapeType="1"/>
          </p:cNvSpPr>
          <p:nvPr/>
        </p:nvSpPr>
        <p:spPr bwMode="auto">
          <a:xfrm flipH="1">
            <a:off x="1171575" y="1492250"/>
            <a:ext cx="700088" cy="7826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3254" name="Picture 6" descr="maggie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1071563"/>
            <a:ext cx="23812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5" name="Picture 7" descr="homerthin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554038"/>
            <a:ext cx="469900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6" name="Picture 8" descr="margehopefu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90525"/>
            <a:ext cx="30956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7" name="Picture 9" descr="lisawal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887413"/>
            <a:ext cx="452437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8" name="Picture 10" descr="bart_loo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877888"/>
            <a:ext cx="2905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9" name="Picture 11" descr="krust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3" y="581025"/>
            <a:ext cx="44291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0" name="Picture 12" descr="ab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633413"/>
            <a:ext cx="300037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1" name="Picture 13" descr="ott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641350"/>
            <a:ext cx="420688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2" name="Picture 14" descr="selma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88" y="679450"/>
            <a:ext cx="385762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63" name="Rectangle 15"/>
          <p:cNvSpPr>
            <a:spLocks noChangeArrowheads="1"/>
          </p:cNvSpPr>
          <p:nvPr/>
        </p:nvSpPr>
        <p:spPr bwMode="auto">
          <a:xfrm flipH="1">
            <a:off x="2598738" y="2266950"/>
            <a:ext cx="1849437" cy="1223963"/>
          </a:xfrm>
          <a:prstGeom prst="rect">
            <a:avLst/>
          </a:prstGeom>
          <a:solidFill>
            <a:schemeClr val="bg1"/>
          </a:solidFill>
          <a:ln w="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264" name="Line 16"/>
          <p:cNvSpPr>
            <a:spLocks noChangeShapeType="1"/>
          </p:cNvSpPr>
          <p:nvPr/>
        </p:nvSpPr>
        <p:spPr bwMode="auto">
          <a:xfrm>
            <a:off x="2981325" y="1492250"/>
            <a:ext cx="700088" cy="7826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5" name="Rectangle 17"/>
          <p:cNvSpPr>
            <a:spLocks noChangeArrowheads="1"/>
          </p:cNvSpPr>
          <p:nvPr/>
        </p:nvSpPr>
        <p:spPr bwMode="auto">
          <a:xfrm>
            <a:off x="1560513" y="1878013"/>
            <a:ext cx="1695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Times New Roman" panose="02020603050405020304" pitchFamily="18" charset="0"/>
              </a:rPr>
              <a:t>Hair Length &lt;= 5?</a:t>
            </a:r>
          </a:p>
        </p:txBody>
      </p:sp>
      <p:sp>
        <p:nvSpPr>
          <p:cNvPr id="53266" name="Text Box 18"/>
          <p:cNvSpPr txBox="1">
            <a:spLocks noChangeArrowheads="1"/>
          </p:cNvSpPr>
          <p:nvPr/>
        </p:nvSpPr>
        <p:spPr bwMode="auto">
          <a:xfrm>
            <a:off x="1246188" y="1641475"/>
            <a:ext cx="406400" cy="365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53267" name="Text Box 19"/>
          <p:cNvSpPr txBox="1">
            <a:spLocks noChangeArrowheads="1"/>
          </p:cNvSpPr>
          <p:nvPr/>
        </p:nvSpPr>
        <p:spPr bwMode="auto">
          <a:xfrm>
            <a:off x="3144838" y="1593850"/>
            <a:ext cx="304800" cy="365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Times New Roman" panose="02020603050405020304" pitchFamily="18" charset="0"/>
              </a:rPr>
              <a:t>no</a:t>
            </a:r>
          </a:p>
        </p:txBody>
      </p:sp>
      <p:pic>
        <p:nvPicPr>
          <p:cNvPr id="53268" name="Picture 20" descr="homerthin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2382838"/>
            <a:ext cx="469900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9" name="Picture 21" descr="bart_loo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2335213"/>
            <a:ext cx="2905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70" name="Picture 22" descr="maggie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5" y="3052763"/>
            <a:ext cx="23812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71" name="Picture 23" descr="ab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2566988"/>
            <a:ext cx="300037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72" name="Picture 24" descr="margehopefu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5" y="2352675"/>
            <a:ext cx="30956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73" name="Picture 25" descr="krust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688" y="2324100"/>
            <a:ext cx="44291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74" name="Picture 26" descr="lisawal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38" y="2297113"/>
            <a:ext cx="452437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75" name="Picture 27" descr="selma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688" y="2708275"/>
            <a:ext cx="385762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76" name="Picture 28" descr="ott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2660650"/>
            <a:ext cx="420688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77" name="Text Box 29"/>
          <p:cNvSpPr txBox="1">
            <a:spLocks noChangeArrowheads="1"/>
          </p:cNvSpPr>
          <p:nvPr/>
        </p:nvSpPr>
        <p:spPr bwMode="auto">
          <a:xfrm>
            <a:off x="4076700" y="1009650"/>
            <a:ext cx="47386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i="1">
                <a:latin typeface="Times New Roman" panose="02020603050405020304" pitchFamily="18" charset="0"/>
              </a:rPr>
              <a:t>Entropy</a:t>
            </a:r>
            <a:r>
              <a:rPr lang="en-US" altLang="en-US">
                <a:latin typeface="Times New Roman" panose="02020603050405020304" pitchFamily="18" charset="0"/>
              </a:rPr>
              <a:t>(4</a:t>
            </a:r>
            <a:r>
              <a:rPr lang="en-US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,5</a:t>
            </a:r>
            <a:r>
              <a:rPr lang="en-US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>
                <a:latin typeface="Times New Roman" panose="02020603050405020304" pitchFamily="18" charset="0"/>
              </a:rPr>
              <a:t>) = -(4/9)log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(4/9) - (5/9)log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(5/9)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	            =  </a:t>
            </a:r>
            <a:r>
              <a:rPr lang="en-US" altLang="en-US" b="1">
                <a:solidFill>
                  <a:srgbClr val="FF33CC"/>
                </a:solidFill>
                <a:latin typeface="Times New Roman" panose="02020603050405020304" pitchFamily="18" charset="0"/>
              </a:rPr>
              <a:t>0.9911</a:t>
            </a:r>
            <a:r>
              <a:rPr lang="en-US" altLang="en-US">
                <a:latin typeface="Times New Roman" panose="02020603050405020304" pitchFamily="18" charset="0"/>
              </a:rPr>
              <a:t>	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53278" name="Text Box 30"/>
          <p:cNvSpPr txBox="1">
            <a:spLocks noChangeArrowheads="1"/>
          </p:cNvSpPr>
          <p:nvPr/>
        </p:nvSpPr>
        <p:spPr bwMode="auto">
          <a:xfrm rot="703679">
            <a:off x="177800" y="4033838"/>
            <a:ext cx="4738688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i="1">
                <a:latin typeface="Times New Roman" panose="02020603050405020304" pitchFamily="18" charset="0"/>
              </a:rPr>
              <a:t>Entropy</a:t>
            </a:r>
            <a:r>
              <a:rPr lang="en-US" altLang="en-US">
                <a:latin typeface="Times New Roman" panose="02020603050405020304" pitchFamily="18" charset="0"/>
              </a:rPr>
              <a:t>(1</a:t>
            </a:r>
            <a:r>
              <a:rPr lang="en-US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,3</a:t>
            </a:r>
            <a:r>
              <a:rPr lang="en-US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>
                <a:latin typeface="Times New Roman" panose="02020603050405020304" pitchFamily="18" charset="0"/>
              </a:rPr>
              <a:t>) = -(1/4)log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(1/4) - (3/4)log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(3/4)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	            =  </a:t>
            </a:r>
            <a:r>
              <a:rPr lang="en-US" altLang="en-US" sz="2000" b="1">
                <a:solidFill>
                  <a:srgbClr val="006600"/>
                </a:solidFill>
                <a:latin typeface="Times New Roman" panose="02020603050405020304" pitchFamily="18" charset="0"/>
              </a:rPr>
              <a:t>0.8113</a:t>
            </a:r>
          </a:p>
        </p:txBody>
      </p:sp>
      <p:sp>
        <p:nvSpPr>
          <p:cNvPr id="53279" name="Text Box 31"/>
          <p:cNvSpPr txBox="1">
            <a:spLocks noChangeArrowheads="1"/>
          </p:cNvSpPr>
          <p:nvPr/>
        </p:nvSpPr>
        <p:spPr bwMode="auto">
          <a:xfrm rot="814016">
            <a:off x="3681413" y="4019550"/>
            <a:ext cx="4738687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i="1">
                <a:latin typeface="Times New Roman" panose="02020603050405020304" pitchFamily="18" charset="0"/>
              </a:rPr>
              <a:t>Entropy</a:t>
            </a:r>
            <a:r>
              <a:rPr lang="en-US" altLang="en-US">
                <a:latin typeface="Times New Roman" panose="02020603050405020304" pitchFamily="18" charset="0"/>
              </a:rPr>
              <a:t>(3</a:t>
            </a:r>
            <a:r>
              <a:rPr lang="en-US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,2</a:t>
            </a:r>
            <a:r>
              <a:rPr lang="en-US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>
                <a:latin typeface="Times New Roman" panose="02020603050405020304" pitchFamily="18" charset="0"/>
              </a:rPr>
              <a:t>) = -(3/5)log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(3/5) - (2/5)log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(2/5)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	            =  </a:t>
            </a:r>
            <a:r>
              <a:rPr lang="en-US" altLang="en-US" sz="2000" b="1">
                <a:solidFill>
                  <a:srgbClr val="990099"/>
                </a:solidFill>
                <a:latin typeface="Times New Roman" panose="02020603050405020304" pitchFamily="18" charset="0"/>
              </a:rPr>
              <a:t>0.9710</a:t>
            </a:r>
          </a:p>
        </p:txBody>
      </p:sp>
      <p:graphicFrame>
        <p:nvGraphicFramePr>
          <p:cNvPr id="53280" name="Object 2"/>
          <p:cNvGraphicFramePr>
            <a:graphicFrameLocks noChangeAspect="1"/>
          </p:cNvGraphicFramePr>
          <p:nvPr/>
        </p:nvGraphicFramePr>
        <p:xfrm>
          <a:off x="4116388" y="169863"/>
          <a:ext cx="484187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4" name="Equation" r:id="rId13" imgW="3594100" imgH="457200" progId="Equation.3">
                  <p:embed/>
                </p:oleObj>
              </mc:Choice>
              <mc:Fallback>
                <p:oleObj name="Equation" r:id="rId13" imgW="3594100" imgH="457200" progId="Equation.3">
                  <p:embed/>
                  <p:pic>
                    <p:nvPicPr>
                      <p:cNvPr id="5328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6388" y="169863"/>
                        <a:ext cx="4841875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81" name="Text Box 33"/>
          <p:cNvSpPr txBox="1">
            <a:spLocks noChangeArrowheads="1"/>
          </p:cNvSpPr>
          <p:nvPr/>
        </p:nvSpPr>
        <p:spPr bwMode="auto">
          <a:xfrm>
            <a:off x="288925" y="5735638"/>
            <a:ext cx="8550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i="1">
                <a:latin typeface="Times New Roman" panose="02020603050405020304" pitchFamily="18" charset="0"/>
              </a:rPr>
              <a:t>Gain</a:t>
            </a:r>
            <a:r>
              <a:rPr lang="en-US" altLang="en-US" sz="2000">
                <a:latin typeface="Times New Roman" panose="02020603050405020304" pitchFamily="18" charset="0"/>
              </a:rPr>
              <a:t>(Hair Length &lt;= 5) = </a:t>
            </a:r>
            <a:r>
              <a:rPr lang="en-US" altLang="en-US" sz="2000" b="1">
                <a:solidFill>
                  <a:srgbClr val="FF33CC"/>
                </a:solidFill>
                <a:latin typeface="Times New Roman" panose="02020603050405020304" pitchFamily="18" charset="0"/>
              </a:rPr>
              <a:t>0.9911</a:t>
            </a:r>
            <a:r>
              <a:rPr lang="en-US" altLang="en-US" sz="2000">
                <a:latin typeface="Times New Roman" panose="02020603050405020304" pitchFamily="18" charset="0"/>
              </a:rPr>
              <a:t> – (4/9 * </a:t>
            </a:r>
            <a:r>
              <a:rPr lang="en-US" altLang="en-US" sz="2000" b="1">
                <a:solidFill>
                  <a:srgbClr val="006600"/>
                </a:solidFill>
                <a:latin typeface="Times New Roman" panose="02020603050405020304" pitchFamily="18" charset="0"/>
              </a:rPr>
              <a:t>0.8113</a:t>
            </a:r>
            <a:r>
              <a:rPr lang="en-US" altLang="en-US" sz="2000">
                <a:latin typeface="Times New Roman" panose="02020603050405020304" pitchFamily="18" charset="0"/>
              </a:rPr>
              <a:t> + 5/9 * </a:t>
            </a:r>
            <a:r>
              <a:rPr lang="en-US" altLang="en-US" sz="2000" b="1">
                <a:solidFill>
                  <a:srgbClr val="990099"/>
                </a:solidFill>
                <a:latin typeface="Times New Roman" panose="02020603050405020304" pitchFamily="18" charset="0"/>
              </a:rPr>
              <a:t>0.9710</a:t>
            </a:r>
            <a:r>
              <a:rPr lang="en-US" altLang="en-US" sz="2000">
                <a:latin typeface="Times New Roman" panose="02020603050405020304" pitchFamily="18" charset="0"/>
              </a:rPr>
              <a:t> ) = </a:t>
            </a:r>
            <a:r>
              <a:rPr lang="en-US" altLang="en-US" sz="2000" b="1">
                <a:latin typeface="Times New Roman" panose="02020603050405020304" pitchFamily="18" charset="0"/>
              </a:rPr>
              <a:t>0.0911</a:t>
            </a:r>
          </a:p>
        </p:txBody>
      </p:sp>
      <p:graphicFrame>
        <p:nvGraphicFramePr>
          <p:cNvPr id="53282" name="Object 3"/>
          <p:cNvGraphicFramePr>
            <a:graphicFrameLocks noChangeAspect="1"/>
          </p:cNvGraphicFramePr>
          <p:nvPr/>
        </p:nvGraphicFramePr>
        <p:xfrm>
          <a:off x="406400" y="5172075"/>
          <a:ext cx="57467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5" name="Equation" r:id="rId15" imgW="3022600" imgH="254000" progId="Equation.3">
                  <p:embed/>
                </p:oleObj>
              </mc:Choice>
              <mc:Fallback>
                <p:oleObj name="Equation" r:id="rId15" imgW="3022600" imgH="254000" progId="Equation.3">
                  <p:embed/>
                  <p:pic>
                    <p:nvPicPr>
                      <p:cNvPr id="5328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5172075"/>
                        <a:ext cx="574675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83" name="Text Box 35"/>
          <p:cNvSpPr txBox="1">
            <a:spLocks noChangeArrowheads="1"/>
          </p:cNvSpPr>
          <p:nvPr/>
        </p:nvSpPr>
        <p:spPr bwMode="auto">
          <a:xfrm>
            <a:off x="6111875" y="2336800"/>
            <a:ext cx="2509838" cy="64611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07763" dir="81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Calibri" panose="020F0502020204030204" pitchFamily="34" charset="0"/>
              </a:rPr>
              <a:t>Let us try splitting on </a:t>
            </a:r>
            <a:r>
              <a:rPr lang="en-US" altLang="en-US" b="1" i="1">
                <a:solidFill>
                  <a:schemeClr val="bg1"/>
                </a:solidFill>
                <a:latin typeface="Calibri" panose="020F0502020204030204" pitchFamily="34" charset="0"/>
              </a:rPr>
              <a:t>Hair length</a:t>
            </a:r>
          </a:p>
        </p:txBody>
      </p:sp>
    </p:spTree>
    <p:extLst>
      <p:ext uri="{BB962C8B-B14F-4D97-AF65-F5344CB8AC3E}">
        <p14:creationId xmlns:p14="http://schemas.microsoft.com/office/powerpoint/2010/main" val="322891139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161925" y="5419725"/>
            <a:ext cx="8782050" cy="1238250"/>
          </a:xfrm>
          <a:prstGeom prst="rect">
            <a:avLst/>
          </a:prstGeom>
          <a:solidFill>
            <a:srgbClr val="FFFF99"/>
          </a:solidFill>
          <a:ln w="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715963" y="268288"/>
            <a:ext cx="3303587" cy="1223962"/>
          </a:xfrm>
          <a:prstGeom prst="rect">
            <a:avLst/>
          </a:prstGeom>
          <a:solidFill>
            <a:schemeClr val="bg1"/>
          </a:solidFill>
          <a:ln w="1270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188913" y="2266950"/>
            <a:ext cx="1801812" cy="1223963"/>
          </a:xfrm>
          <a:prstGeom prst="rect">
            <a:avLst/>
          </a:prstGeom>
          <a:solidFill>
            <a:schemeClr val="bg1"/>
          </a:solidFill>
          <a:ln w="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4277" name="Line 5"/>
          <p:cNvSpPr>
            <a:spLocks noChangeShapeType="1"/>
          </p:cNvSpPr>
          <p:nvPr/>
        </p:nvSpPr>
        <p:spPr bwMode="auto">
          <a:xfrm flipH="1">
            <a:off x="1171575" y="1492250"/>
            <a:ext cx="700088" cy="7826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4278" name="Picture 6" descr="maggie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1071563"/>
            <a:ext cx="23812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9" name="Picture 7" descr="homerthin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554038"/>
            <a:ext cx="469900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0" name="Picture 8" descr="margehopefu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90525"/>
            <a:ext cx="30956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1" name="Picture 9" descr="lisawal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887413"/>
            <a:ext cx="452437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2" name="Picture 10" descr="bart_loo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877888"/>
            <a:ext cx="2905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3" name="Picture 11" descr="krust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3" y="581025"/>
            <a:ext cx="44291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4" name="Picture 12" descr="ab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633413"/>
            <a:ext cx="300037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5" name="Picture 13" descr="ott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641350"/>
            <a:ext cx="420688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6" name="Picture 14" descr="selma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88" y="679450"/>
            <a:ext cx="385762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7" name="Rectangle 15"/>
          <p:cNvSpPr>
            <a:spLocks noChangeArrowheads="1"/>
          </p:cNvSpPr>
          <p:nvPr/>
        </p:nvSpPr>
        <p:spPr bwMode="auto">
          <a:xfrm flipH="1">
            <a:off x="2598738" y="2266950"/>
            <a:ext cx="1849437" cy="1223963"/>
          </a:xfrm>
          <a:prstGeom prst="rect">
            <a:avLst/>
          </a:prstGeom>
          <a:solidFill>
            <a:schemeClr val="bg1"/>
          </a:solidFill>
          <a:ln w="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4288" name="Line 16"/>
          <p:cNvSpPr>
            <a:spLocks noChangeShapeType="1"/>
          </p:cNvSpPr>
          <p:nvPr/>
        </p:nvSpPr>
        <p:spPr bwMode="auto">
          <a:xfrm>
            <a:off x="2981325" y="1492250"/>
            <a:ext cx="700088" cy="7826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9" name="Rectangle 17"/>
          <p:cNvSpPr>
            <a:spLocks noChangeArrowheads="1"/>
          </p:cNvSpPr>
          <p:nvPr/>
        </p:nvSpPr>
        <p:spPr bwMode="auto">
          <a:xfrm>
            <a:off x="1654175" y="1878013"/>
            <a:ext cx="15097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Times New Roman" panose="02020603050405020304" pitchFamily="18" charset="0"/>
              </a:rPr>
              <a:t>Weight &lt;= 160?</a:t>
            </a:r>
          </a:p>
        </p:txBody>
      </p:sp>
      <p:sp>
        <p:nvSpPr>
          <p:cNvPr id="54290" name="Text Box 18"/>
          <p:cNvSpPr txBox="1">
            <a:spLocks noChangeArrowheads="1"/>
          </p:cNvSpPr>
          <p:nvPr/>
        </p:nvSpPr>
        <p:spPr bwMode="auto">
          <a:xfrm>
            <a:off x="1246188" y="1641475"/>
            <a:ext cx="406400" cy="365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54291" name="Text Box 19"/>
          <p:cNvSpPr txBox="1">
            <a:spLocks noChangeArrowheads="1"/>
          </p:cNvSpPr>
          <p:nvPr/>
        </p:nvSpPr>
        <p:spPr bwMode="auto">
          <a:xfrm>
            <a:off x="3144838" y="1593850"/>
            <a:ext cx="304800" cy="365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Times New Roman" panose="02020603050405020304" pitchFamily="18" charset="0"/>
              </a:rPr>
              <a:t>no</a:t>
            </a:r>
          </a:p>
        </p:txBody>
      </p:sp>
      <p:pic>
        <p:nvPicPr>
          <p:cNvPr id="54292" name="Picture 20" descr="homerthin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2392363"/>
            <a:ext cx="469900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3" name="Picture 21" descr="bart_loo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5" y="2859088"/>
            <a:ext cx="2905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4" name="Picture 22" descr="maggie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3043238"/>
            <a:ext cx="23812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5" name="Picture 23" descr="ab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2462213"/>
            <a:ext cx="300037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6" name="Picture 24" descr="margehopefu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305050"/>
            <a:ext cx="30956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Picture 25" descr="krust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324100"/>
            <a:ext cx="44291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8" name="Picture 26" descr="lisawal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2363788"/>
            <a:ext cx="452437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9" name="Picture 27" descr="selma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2308225"/>
            <a:ext cx="385762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300" name="Picture 28" descr="ott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2622550"/>
            <a:ext cx="420688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301" name="Text Box 29"/>
          <p:cNvSpPr txBox="1">
            <a:spLocks noChangeArrowheads="1"/>
          </p:cNvSpPr>
          <p:nvPr/>
        </p:nvSpPr>
        <p:spPr bwMode="auto">
          <a:xfrm>
            <a:off x="4076700" y="1009650"/>
            <a:ext cx="47386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i="1">
                <a:latin typeface="Times New Roman" panose="02020603050405020304" pitchFamily="18" charset="0"/>
              </a:rPr>
              <a:t>Entropy</a:t>
            </a:r>
            <a:r>
              <a:rPr lang="en-US" altLang="en-US">
                <a:latin typeface="Times New Roman" panose="02020603050405020304" pitchFamily="18" charset="0"/>
              </a:rPr>
              <a:t>(4</a:t>
            </a:r>
            <a:r>
              <a:rPr lang="en-US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,5</a:t>
            </a:r>
            <a:r>
              <a:rPr lang="en-US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>
                <a:latin typeface="Times New Roman" panose="02020603050405020304" pitchFamily="18" charset="0"/>
              </a:rPr>
              <a:t>) = -(4/9)log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(4/9) - (5/9)log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(5/9)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	            =  </a:t>
            </a:r>
            <a:r>
              <a:rPr lang="en-US" altLang="en-US" b="1">
                <a:solidFill>
                  <a:srgbClr val="FF33CC"/>
                </a:solidFill>
                <a:latin typeface="Times New Roman" panose="02020603050405020304" pitchFamily="18" charset="0"/>
              </a:rPr>
              <a:t>0.9911</a:t>
            </a:r>
            <a:r>
              <a:rPr lang="en-US" altLang="en-US">
                <a:latin typeface="Times New Roman" panose="02020603050405020304" pitchFamily="18" charset="0"/>
              </a:rPr>
              <a:t>	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54302" name="Text Box 30"/>
          <p:cNvSpPr txBox="1">
            <a:spLocks noChangeArrowheads="1"/>
          </p:cNvSpPr>
          <p:nvPr/>
        </p:nvSpPr>
        <p:spPr bwMode="auto">
          <a:xfrm rot="703679">
            <a:off x="177800" y="4033838"/>
            <a:ext cx="4738688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i="1">
                <a:latin typeface="Times New Roman" panose="02020603050405020304" pitchFamily="18" charset="0"/>
              </a:rPr>
              <a:t>Entropy</a:t>
            </a:r>
            <a:r>
              <a:rPr lang="en-US" altLang="en-US">
                <a:latin typeface="Times New Roman" panose="02020603050405020304" pitchFamily="18" charset="0"/>
              </a:rPr>
              <a:t>(4</a:t>
            </a:r>
            <a:r>
              <a:rPr lang="en-US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,1</a:t>
            </a:r>
            <a:r>
              <a:rPr lang="en-US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>
                <a:latin typeface="Times New Roman" panose="02020603050405020304" pitchFamily="18" charset="0"/>
              </a:rPr>
              <a:t>) = -(4/5)log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(4/5) - (1/5)log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(1/5)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	            =  </a:t>
            </a:r>
            <a:r>
              <a:rPr lang="en-US" altLang="en-US" sz="2000" b="1">
                <a:solidFill>
                  <a:srgbClr val="006600"/>
                </a:solidFill>
                <a:latin typeface="Times New Roman" panose="02020603050405020304" pitchFamily="18" charset="0"/>
              </a:rPr>
              <a:t>0.7219</a:t>
            </a:r>
          </a:p>
        </p:txBody>
      </p:sp>
      <p:sp>
        <p:nvSpPr>
          <p:cNvPr id="54303" name="Text Box 31"/>
          <p:cNvSpPr txBox="1">
            <a:spLocks noChangeArrowheads="1"/>
          </p:cNvSpPr>
          <p:nvPr/>
        </p:nvSpPr>
        <p:spPr bwMode="auto">
          <a:xfrm rot="814016">
            <a:off x="3681413" y="4019550"/>
            <a:ext cx="4738687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i="1">
                <a:latin typeface="Times New Roman" panose="02020603050405020304" pitchFamily="18" charset="0"/>
              </a:rPr>
              <a:t>Entropy</a:t>
            </a:r>
            <a:r>
              <a:rPr lang="en-US" altLang="en-US">
                <a:latin typeface="Times New Roman" panose="02020603050405020304" pitchFamily="18" charset="0"/>
              </a:rPr>
              <a:t>(0</a:t>
            </a:r>
            <a:r>
              <a:rPr lang="en-US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,4</a:t>
            </a:r>
            <a:r>
              <a:rPr lang="en-US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>
                <a:latin typeface="Times New Roman" panose="02020603050405020304" pitchFamily="18" charset="0"/>
              </a:rPr>
              <a:t>) = -(0/4)log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(0/4) - (4/4)log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(4/4)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	            =  </a:t>
            </a:r>
            <a:r>
              <a:rPr lang="en-US" altLang="en-US" sz="2000" b="1">
                <a:solidFill>
                  <a:srgbClr val="990099"/>
                </a:solidFill>
                <a:latin typeface="Times New Roman" panose="02020603050405020304" pitchFamily="18" charset="0"/>
              </a:rPr>
              <a:t>0</a:t>
            </a:r>
          </a:p>
        </p:txBody>
      </p:sp>
      <p:graphicFrame>
        <p:nvGraphicFramePr>
          <p:cNvPr id="54304" name="Object 2"/>
          <p:cNvGraphicFramePr>
            <a:graphicFrameLocks noChangeAspect="1"/>
          </p:cNvGraphicFramePr>
          <p:nvPr/>
        </p:nvGraphicFramePr>
        <p:xfrm>
          <a:off x="4116388" y="169863"/>
          <a:ext cx="484187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8" name="Equation" r:id="rId13" imgW="3594100" imgH="457200" progId="Equation.3">
                  <p:embed/>
                </p:oleObj>
              </mc:Choice>
              <mc:Fallback>
                <p:oleObj name="Equation" r:id="rId13" imgW="3594100" imgH="457200" progId="Equation.3">
                  <p:embed/>
                  <p:pic>
                    <p:nvPicPr>
                      <p:cNvPr id="5430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6388" y="169863"/>
                        <a:ext cx="4841875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305" name="Text Box 33"/>
          <p:cNvSpPr txBox="1">
            <a:spLocks noChangeArrowheads="1"/>
          </p:cNvSpPr>
          <p:nvPr/>
        </p:nvSpPr>
        <p:spPr bwMode="auto">
          <a:xfrm>
            <a:off x="136525" y="6116638"/>
            <a:ext cx="92932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200" i="1">
                <a:latin typeface="Times New Roman" panose="02020603050405020304" pitchFamily="18" charset="0"/>
              </a:rPr>
              <a:t>Gain</a:t>
            </a:r>
            <a:r>
              <a:rPr lang="en-US" altLang="en-US" sz="2200">
                <a:latin typeface="Times New Roman" panose="02020603050405020304" pitchFamily="18" charset="0"/>
              </a:rPr>
              <a:t>(Weight &lt;= 160) = </a:t>
            </a:r>
            <a:r>
              <a:rPr lang="en-US" altLang="en-US" sz="2200" b="1">
                <a:solidFill>
                  <a:srgbClr val="FF33CC"/>
                </a:solidFill>
                <a:latin typeface="Times New Roman" panose="02020603050405020304" pitchFamily="18" charset="0"/>
              </a:rPr>
              <a:t>0.9911</a:t>
            </a:r>
            <a:r>
              <a:rPr lang="en-US" altLang="en-US" sz="2200">
                <a:latin typeface="Times New Roman" panose="02020603050405020304" pitchFamily="18" charset="0"/>
              </a:rPr>
              <a:t> – (5/9 * </a:t>
            </a:r>
            <a:r>
              <a:rPr lang="en-US" altLang="en-US" sz="2000" b="1">
                <a:solidFill>
                  <a:srgbClr val="006600"/>
                </a:solidFill>
                <a:latin typeface="Times New Roman" panose="02020603050405020304" pitchFamily="18" charset="0"/>
              </a:rPr>
              <a:t>0.7219</a:t>
            </a:r>
            <a:r>
              <a:rPr lang="en-US" altLang="en-US" sz="2200">
                <a:latin typeface="Times New Roman" panose="02020603050405020304" pitchFamily="18" charset="0"/>
              </a:rPr>
              <a:t> + 4/9 * </a:t>
            </a:r>
            <a:r>
              <a:rPr lang="en-US" altLang="en-US" sz="2200" b="1">
                <a:solidFill>
                  <a:srgbClr val="990099"/>
                </a:solidFill>
                <a:latin typeface="Times New Roman" panose="02020603050405020304" pitchFamily="18" charset="0"/>
              </a:rPr>
              <a:t>0</a:t>
            </a:r>
            <a:r>
              <a:rPr lang="en-US" altLang="en-US" sz="2200">
                <a:latin typeface="Times New Roman" panose="02020603050405020304" pitchFamily="18" charset="0"/>
              </a:rPr>
              <a:t> ) = </a:t>
            </a:r>
            <a:r>
              <a:rPr lang="en-US" altLang="en-US" sz="2200" b="1">
                <a:latin typeface="Times New Roman" panose="02020603050405020304" pitchFamily="18" charset="0"/>
              </a:rPr>
              <a:t>0.5900</a:t>
            </a:r>
          </a:p>
        </p:txBody>
      </p:sp>
      <p:graphicFrame>
        <p:nvGraphicFramePr>
          <p:cNvPr id="54306" name="Object 3"/>
          <p:cNvGraphicFramePr>
            <a:graphicFrameLocks noChangeAspect="1"/>
          </p:cNvGraphicFramePr>
          <p:nvPr/>
        </p:nvGraphicFramePr>
        <p:xfrm>
          <a:off x="254000" y="5553075"/>
          <a:ext cx="57467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9" name="Equation" r:id="rId15" imgW="3022600" imgH="254000" progId="Equation.3">
                  <p:embed/>
                </p:oleObj>
              </mc:Choice>
              <mc:Fallback>
                <p:oleObj name="Equation" r:id="rId15" imgW="3022600" imgH="254000" progId="Equation.3">
                  <p:embed/>
                  <p:pic>
                    <p:nvPicPr>
                      <p:cNvPr id="5430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5553075"/>
                        <a:ext cx="574675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307" name="Text Box 35"/>
          <p:cNvSpPr txBox="1">
            <a:spLocks noChangeArrowheads="1"/>
          </p:cNvSpPr>
          <p:nvPr/>
        </p:nvSpPr>
        <p:spPr bwMode="auto">
          <a:xfrm>
            <a:off x="6111875" y="2336800"/>
            <a:ext cx="2509838" cy="64611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07763" dir="81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Calibri" panose="020F0502020204030204" pitchFamily="34" charset="0"/>
              </a:rPr>
              <a:t>Let us try splitting on </a:t>
            </a:r>
            <a:r>
              <a:rPr lang="en-US" altLang="en-US" b="1" i="1">
                <a:solidFill>
                  <a:schemeClr val="bg1"/>
                </a:solidFill>
                <a:latin typeface="Calibri" panose="020F0502020204030204" pitchFamily="34" charset="0"/>
              </a:rPr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187536337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161925" y="5419725"/>
            <a:ext cx="8782050" cy="1238250"/>
          </a:xfrm>
          <a:prstGeom prst="rect">
            <a:avLst/>
          </a:prstGeom>
          <a:solidFill>
            <a:srgbClr val="FFFF99"/>
          </a:solidFill>
          <a:ln w="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715963" y="268288"/>
            <a:ext cx="3303587" cy="1223962"/>
          </a:xfrm>
          <a:prstGeom prst="rect">
            <a:avLst/>
          </a:prstGeom>
          <a:solidFill>
            <a:schemeClr val="bg1"/>
          </a:solidFill>
          <a:ln w="1270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188913" y="2266950"/>
            <a:ext cx="1801812" cy="1223963"/>
          </a:xfrm>
          <a:prstGeom prst="rect">
            <a:avLst/>
          </a:prstGeom>
          <a:solidFill>
            <a:schemeClr val="bg1"/>
          </a:solidFill>
          <a:ln w="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5301" name="Line 5"/>
          <p:cNvSpPr>
            <a:spLocks noChangeShapeType="1"/>
          </p:cNvSpPr>
          <p:nvPr/>
        </p:nvSpPr>
        <p:spPr bwMode="auto">
          <a:xfrm flipH="1">
            <a:off x="1171575" y="1492250"/>
            <a:ext cx="700088" cy="7826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5302" name="Picture 6" descr="maggie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1071563"/>
            <a:ext cx="23812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3" name="Picture 7" descr="homerthin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554038"/>
            <a:ext cx="469900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4" name="Picture 8" descr="margehopefu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90525"/>
            <a:ext cx="30956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5" name="Picture 9" descr="lisawal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887413"/>
            <a:ext cx="452437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6" name="Picture 10" descr="bart_loo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877888"/>
            <a:ext cx="2905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7" name="Picture 11" descr="krust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3" y="581025"/>
            <a:ext cx="44291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8" name="Picture 12" descr="ab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633413"/>
            <a:ext cx="300037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9" name="Picture 13" descr="ott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641350"/>
            <a:ext cx="420688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10" name="Picture 14" descr="selma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88" y="679450"/>
            <a:ext cx="385762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11" name="Rectangle 15"/>
          <p:cNvSpPr>
            <a:spLocks noChangeArrowheads="1"/>
          </p:cNvSpPr>
          <p:nvPr/>
        </p:nvSpPr>
        <p:spPr bwMode="auto">
          <a:xfrm flipH="1">
            <a:off x="2598738" y="2266950"/>
            <a:ext cx="1849437" cy="1223963"/>
          </a:xfrm>
          <a:prstGeom prst="rect">
            <a:avLst/>
          </a:prstGeom>
          <a:solidFill>
            <a:schemeClr val="bg1"/>
          </a:solidFill>
          <a:ln w="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5312" name="Line 16"/>
          <p:cNvSpPr>
            <a:spLocks noChangeShapeType="1"/>
          </p:cNvSpPr>
          <p:nvPr/>
        </p:nvSpPr>
        <p:spPr bwMode="auto">
          <a:xfrm>
            <a:off x="2981325" y="1492250"/>
            <a:ext cx="700088" cy="7826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3" name="Rectangle 17"/>
          <p:cNvSpPr>
            <a:spLocks noChangeArrowheads="1"/>
          </p:cNvSpPr>
          <p:nvPr/>
        </p:nvSpPr>
        <p:spPr bwMode="auto">
          <a:xfrm>
            <a:off x="1863725" y="1878013"/>
            <a:ext cx="10906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Times New Roman" panose="02020603050405020304" pitchFamily="18" charset="0"/>
              </a:rPr>
              <a:t>age &lt;= 40?</a:t>
            </a:r>
          </a:p>
        </p:txBody>
      </p:sp>
      <p:sp>
        <p:nvSpPr>
          <p:cNvPr id="55314" name="Text Box 18"/>
          <p:cNvSpPr txBox="1">
            <a:spLocks noChangeArrowheads="1"/>
          </p:cNvSpPr>
          <p:nvPr/>
        </p:nvSpPr>
        <p:spPr bwMode="auto">
          <a:xfrm>
            <a:off x="1246188" y="1641475"/>
            <a:ext cx="406400" cy="365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55315" name="Text Box 19"/>
          <p:cNvSpPr txBox="1">
            <a:spLocks noChangeArrowheads="1"/>
          </p:cNvSpPr>
          <p:nvPr/>
        </p:nvSpPr>
        <p:spPr bwMode="auto">
          <a:xfrm>
            <a:off x="3144838" y="1593850"/>
            <a:ext cx="304800" cy="365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Times New Roman" panose="02020603050405020304" pitchFamily="18" charset="0"/>
              </a:rPr>
              <a:t>no</a:t>
            </a:r>
          </a:p>
        </p:txBody>
      </p:sp>
      <p:pic>
        <p:nvPicPr>
          <p:cNvPr id="55316" name="Picture 20" descr="homerthin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457450"/>
            <a:ext cx="45085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17" name="Picture 21" descr="maggie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2338388"/>
            <a:ext cx="23812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18" name="Picture 22" descr="ab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13" y="2500313"/>
            <a:ext cx="300037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19" name="Picture 23" descr="margehopefu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305050"/>
            <a:ext cx="30956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20" name="Picture 24" descr="krust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638" y="2457450"/>
            <a:ext cx="44291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21" name="Picture 25" descr="lisawal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8" y="2897188"/>
            <a:ext cx="452437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22" name="Picture 26" descr="selma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3" y="2641600"/>
            <a:ext cx="385762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23" name="Picture 27" descr="ott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2279650"/>
            <a:ext cx="401638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24" name="Text Box 28"/>
          <p:cNvSpPr txBox="1">
            <a:spLocks noChangeArrowheads="1"/>
          </p:cNvSpPr>
          <p:nvPr/>
        </p:nvSpPr>
        <p:spPr bwMode="auto">
          <a:xfrm>
            <a:off x="4076700" y="1009650"/>
            <a:ext cx="47386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i="1">
                <a:latin typeface="Times New Roman" panose="02020603050405020304" pitchFamily="18" charset="0"/>
              </a:rPr>
              <a:t>Entropy</a:t>
            </a:r>
            <a:r>
              <a:rPr lang="en-US" altLang="en-US">
                <a:latin typeface="Times New Roman" panose="02020603050405020304" pitchFamily="18" charset="0"/>
              </a:rPr>
              <a:t>(4</a:t>
            </a:r>
            <a:r>
              <a:rPr lang="en-US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,5</a:t>
            </a:r>
            <a:r>
              <a:rPr lang="en-US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>
                <a:latin typeface="Times New Roman" panose="02020603050405020304" pitchFamily="18" charset="0"/>
              </a:rPr>
              <a:t>) = -(4/9)log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(4/9) - (5/9)log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(5/9)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	            =  </a:t>
            </a:r>
            <a:r>
              <a:rPr lang="en-US" altLang="en-US" b="1">
                <a:solidFill>
                  <a:srgbClr val="FF33CC"/>
                </a:solidFill>
                <a:latin typeface="Times New Roman" panose="02020603050405020304" pitchFamily="18" charset="0"/>
              </a:rPr>
              <a:t>0.9911</a:t>
            </a:r>
            <a:r>
              <a:rPr lang="en-US" altLang="en-US">
                <a:latin typeface="Times New Roman" panose="02020603050405020304" pitchFamily="18" charset="0"/>
              </a:rPr>
              <a:t>	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55325" name="Text Box 29"/>
          <p:cNvSpPr txBox="1">
            <a:spLocks noChangeArrowheads="1"/>
          </p:cNvSpPr>
          <p:nvPr/>
        </p:nvSpPr>
        <p:spPr bwMode="auto">
          <a:xfrm rot="703679">
            <a:off x="177800" y="4033838"/>
            <a:ext cx="4738688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i="1">
                <a:latin typeface="Times New Roman" panose="02020603050405020304" pitchFamily="18" charset="0"/>
              </a:rPr>
              <a:t>Entropy</a:t>
            </a:r>
            <a:r>
              <a:rPr lang="en-US" altLang="en-US">
                <a:latin typeface="Times New Roman" panose="02020603050405020304" pitchFamily="18" charset="0"/>
              </a:rPr>
              <a:t>(3</a:t>
            </a:r>
            <a:r>
              <a:rPr lang="en-US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,3</a:t>
            </a:r>
            <a:r>
              <a:rPr lang="en-US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>
                <a:latin typeface="Times New Roman" panose="02020603050405020304" pitchFamily="18" charset="0"/>
              </a:rPr>
              <a:t>) = -(3/6)log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(3/6) - (3/6)log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(3/6)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	            =  </a:t>
            </a:r>
            <a:r>
              <a:rPr lang="en-US" altLang="en-US" sz="2000" b="1">
                <a:solidFill>
                  <a:srgbClr val="0066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5326" name="Text Box 30"/>
          <p:cNvSpPr txBox="1">
            <a:spLocks noChangeArrowheads="1"/>
          </p:cNvSpPr>
          <p:nvPr/>
        </p:nvSpPr>
        <p:spPr bwMode="auto">
          <a:xfrm rot="814016">
            <a:off x="3681413" y="4019550"/>
            <a:ext cx="4738687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i="1">
                <a:latin typeface="Times New Roman" panose="02020603050405020304" pitchFamily="18" charset="0"/>
              </a:rPr>
              <a:t>Entropy</a:t>
            </a:r>
            <a:r>
              <a:rPr lang="en-US" altLang="en-US">
                <a:latin typeface="Times New Roman" panose="02020603050405020304" pitchFamily="18" charset="0"/>
              </a:rPr>
              <a:t>(1</a:t>
            </a:r>
            <a:r>
              <a:rPr lang="en-US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,2</a:t>
            </a:r>
            <a:r>
              <a:rPr lang="en-US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>
                <a:latin typeface="Times New Roman" panose="02020603050405020304" pitchFamily="18" charset="0"/>
              </a:rPr>
              <a:t>) = -(1/3)log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(1/3) - (2/3)log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(2/3)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	            =  </a:t>
            </a:r>
            <a:r>
              <a:rPr lang="en-US" altLang="en-US" sz="2000" b="1">
                <a:solidFill>
                  <a:srgbClr val="990099"/>
                </a:solidFill>
                <a:latin typeface="Times New Roman" panose="02020603050405020304" pitchFamily="18" charset="0"/>
              </a:rPr>
              <a:t>0.9183</a:t>
            </a:r>
          </a:p>
        </p:txBody>
      </p:sp>
      <p:graphicFrame>
        <p:nvGraphicFramePr>
          <p:cNvPr id="55327" name="Object 2"/>
          <p:cNvGraphicFramePr>
            <a:graphicFrameLocks noChangeAspect="1"/>
          </p:cNvGraphicFramePr>
          <p:nvPr/>
        </p:nvGraphicFramePr>
        <p:xfrm>
          <a:off x="4116388" y="169863"/>
          <a:ext cx="484187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2" name="Equation" r:id="rId13" imgW="3594100" imgH="457200" progId="Equation.3">
                  <p:embed/>
                </p:oleObj>
              </mc:Choice>
              <mc:Fallback>
                <p:oleObj name="Equation" r:id="rId13" imgW="3594100" imgH="457200" progId="Equation.3">
                  <p:embed/>
                  <p:pic>
                    <p:nvPicPr>
                      <p:cNvPr id="5532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6388" y="169863"/>
                        <a:ext cx="4841875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28" name="Text Box 32"/>
          <p:cNvSpPr txBox="1">
            <a:spLocks noChangeArrowheads="1"/>
          </p:cNvSpPr>
          <p:nvPr/>
        </p:nvSpPr>
        <p:spPr bwMode="auto">
          <a:xfrm>
            <a:off x="136525" y="6116638"/>
            <a:ext cx="86169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200" i="1">
                <a:latin typeface="Times New Roman" panose="02020603050405020304" pitchFamily="18" charset="0"/>
              </a:rPr>
              <a:t>Gain</a:t>
            </a:r>
            <a:r>
              <a:rPr lang="en-US" altLang="en-US" sz="2200">
                <a:latin typeface="Times New Roman" panose="02020603050405020304" pitchFamily="18" charset="0"/>
              </a:rPr>
              <a:t>(Age &lt;= 40) = </a:t>
            </a:r>
            <a:r>
              <a:rPr lang="en-US" altLang="en-US" sz="2200" b="1">
                <a:solidFill>
                  <a:srgbClr val="FF33CC"/>
                </a:solidFill>
                <a:latin typeface="Times New Roman" panose="02020603050405020304" pitchFamily="18" charset="0"/>
              </a:rPr>
              <a:t>0.9911</a:t>
            </a:r>
            <a:r>
              <a:rPr lang="en-US" altLang="en-US" sz="2200">
                <a:latin typeface="Times New Roman" panose="02020603050405020304" pitchFamily="18" charset="0"/>
              </a:rPr>
              <a:t> – (6/9 * </a:t>
            </a:r>
            <a:r>
              <a:rPr lang="en-US" altLang="en-US" sz="2000" b="1">
                <a:solidFill>
                  <a:srgbClr val="0066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en-US" sz="2200">
                <a:latin typeface="Times New Roman" panose="02020603050405020304" pitchFamily="18" charset="0"/>
              </a:rPr>
              <a:t> + 3/9 * </a:t>
            </a:r>
            <a:r>
              <a:rPr lang="en-US" altLang="en-US" sz="2000" b="1">
                <a:solidFill>
                  <a:srgbClr val="990099"/>
                </a:solidFill>
                <a:latin typeface="Times New Roman" panose="02020603050405020304" pitchFamily="18" charset="0"/>
              </a:rPr>
              <a:t>0.9183</a:t>
            </a:r>
            <a:r>
              <a:rPr lang="en-US" altLang="en-US" sz="2200">
                <a:latin typeface="Times New Roman" panose="02020603050405020304" pitchFamily="18" charset="0"/>
              </a:rPr>
              <a:t> ) = </a:t>
            </a:r>
            <a:r>
              <a:rPr lang="en-US" altLang="en-US" sz="2200" b="1">
                <a:latin typeface="Times New Roman" panose="02020603050405020304" pitchFamily="18" charset="0"/>
              </a:rPr>
              <a:t>0.0183</a:t>
            </a:r>
          </a:p>
        </p:txBody>
      </p:sp>
      <p:graphicFrame>
        <p:nvGraphicFramePr>
          <p:cNvPr id="55329" name="Object 3"/>
          <p:cNvGraphicFramePr>
            <a:graphicFrameLocks noChangeAspect="1"/>
          </p:cNvGraphicFramePr>
          <p:nvPr/>
        </p:nvGraphicFramePr>
        <p:xfrm>
          <a:off x="254000" y="5553075"/>
          <a:ext cx="57467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3" name="Equation" r:id="rId15" imgW="3022600" imgH="254000" progId="Equation.3">
                  <p:embed/>
                </p:oleObj>
              </mc:Choice>
              <mc:Fallback>
                <p:oleObj name="Equation" r:id="rId15" imgW="3022600" imgH="254000" progId="Equation.3">
                  <p:embed/>
                  <p:pic>
                    <p:nvPicPr>
                      <p:cNvPr id="5532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5553075"/>
                        <a:ext cx="574675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5330" name="Picture 34" descr="bart_loo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75" y="2887663"/>
            <a:ext cx="2905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31" name="Text Box 35"/>
          <p:cNvSpPr txBox="1">
            <a:spLocks noChangeArrowheads="1"/>
          </p:cNvSpPr>
          <p:nvPr/>
        </p:nvSpPr>
        <p:spPr bwMode="auto">
          <a:xfrm>
            <a:off x="6111875" y="2336800"/>
            <a:ext cx="2509838" cy="64611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07763" dir="81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Calibri" panose="020F0502020204030204" pitchFamily="34" charset="0"/>
              </a:rPr>
              <a:t>Let us try splitting on </a:t>
            </a:r>
            <a:r>
              <a:rPr lang="en-US" altLang="en-US" b="1" i="1">
                <a:solidFill>
                  <a:schemeClr val="bg1"/>
                </a:solidFill>
                <a:latin typeface="Calibri" panose="020F0502020204030204" pitchFamily="34" charset="0"/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105936903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5237163" y="182563"/>
            <a:ext cx="3303587" cy="1223962"/>
          </a:xfrm>
          <a:prstGeom prst="rect">
            <a:avLst/>
          </a:prstGeom>
          <a:solidFill>
            <a:schemeClr val="bg1"/>
          </a:solidFill>
          <a:ln w="1270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4710113" y="2181225"/>
            <a:ext cx="1801812" cy="1223963"/>
          </a:xfrm>
          <a:prstGeom prst="rect">
            <a:avLst/>
          </a:prstGeom>
          <a:solidFill>
            <a:schemeClr val="bg1"/>
          </a:solidFill>
          <a:ln w="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6324" name="Line 4"/>
          <p:cNvSpPr>
            <a:spLocks noChangeShapeType="1"/>
          </p:cNvSpPr>
          <p:nvPr/>
        </p:nvSpPr>
        <p:spPr bwMode="auto">
          <a:xfrm flipH="1">
            <a:off x="5692775" y="1406525"/>
            <a:ext cx="700088" cy="7826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6325" name="Picture 5" descr="maggie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350" y="985838"/>
            <a:ext cx="23812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6" descr="homerthin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5" y="468313"/>
            <a:ext cx="469900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Picture 7" descr="margehopefu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650" y="304800"/>
            <a:ext cx="30956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8" name="Picture 8" descr="lisawal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801688"/>
            <a:ext cx="452437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9" name="Picture 9" descr="bart_loo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5" y="792163"/>
            <a:ext cx="2905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0" name="Picture 10" descr="krusty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263" y="495300"/>
            <a:ext cx="44291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1" name="Picture 11" descr="ab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938" y="547688"/>
            <a:ext cx="300037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2" name="Picture 12" descr="ott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555625"/>
            <a:ext cx="420688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3" name="Picture 13" descr="selm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388" y="593725"/>
            <a:ext cx="385762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34" name="Rectangle 14"/>
          <p:cNvSpPr>
            <a:spLocks noChangeArrowheads="1"/>
          </p:cNvSpPr>
          <p:nvPr/>
        </p:nvSpPr>
        <p:spPr bwMode="auto">
          <a:xfrm flipH="1">
            <a:off x="7119938" y="2181225"/>
            <a:ext cx="1849437" cy="1223963"/>
          </a:xfrm>
          <a:prstGeom prst="rect">
            <a:avLst/>
          </a:prstGeom>
          <a:solidFill>
            <a:schemeClr val="bg1"/>
          </a:solidFill>
          <a:ln w="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6335" name="Line 15"/>
          <p:cNvSpPr>
            <a:spLocks noChangeShapeType="1"/>
          </p:cNvSpPr>
          <p:nvPr/>
        </p:nvSpPr>
        <p:spPr bwMode="auto">
          <a:xfrm>
            <a:off x="7502525" y="1406525"/>
            <a:ext cx="700088" cy="7826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36" name="Rectangle 16"/>
          <p:cNvSpPr>
            <a:spLocks noChangeArrowheads="1"/>
          </p:cNvSpPr>
          <p:nvPr/>
        </p:nvSpPr>
        <p:spPr bwMode="auto">
          <a:xfrm>
            <a:off x="6175375" y="1792288"/>
            <a:ext cx="15097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Times New Roman" panose="02020603050405020304" pitchFamily="18" charset="0"/>
              </a:rPr>
              <a:t>Weight &lt;= 160?</a:t>
            </a:r>
          </a:p>
        </p:txBody>
      </p:sp>
      <p:sp>
        <p:nvSpPr>
          <p:cNvPr id="56337" name="Text Box 17"/>
          <p:cNvSpPr txBox="1">
            <a:spLocks noChangeArrowheads="1"/>
          </p:cNvSpPr>
          <p:nvPr/>
        </p:nvSpPr>
        <p:spPr bwMode="auto">
          <a:xfrm>
            <a:off x="5767388" y="1555750"/>
            <a:ext cx="406400" cy="365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56338" name="Text Box 18"/>
          <p:cNvSpPr txBox="1">
            <a:spLocks noChangeArrowheads="1"/>
          </p:cNvSpPr>
          <p:nvPr/>
        </p:nvSpPr>
        <p:spPr bwMode="auto">
          <a:xfrm>
            <a:off x="7666038" y="1508125"/>
            <a:ext cx="304800" cy="365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Times New Roman" panose="02020603050405020304" pitchFamily="18" charset="0"/>
              </a:rPr>
              <a:t>no</a:t>
            </a:r>
          </a:p>
        </p:txBody>
      </p:sp>
      <p:pic>
        <p:nvPicPr>
          <p:cNvPr id="56339" name="Picture 19" descr="homerthin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725" y="2306638"/>
            <a:ext cx="469900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40" name="Picture 20" descr="bart_loo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773363"/>
            <a:ext cx="2905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41" name="Picture 21" descr="maggie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5" y="2957513"/>
            <a:ext cx="23812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42" name="Picture 22" descr="ab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413" y="2376488"/>
            <a:ext cx="300037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43" name="Picture 23" descr="margehopefu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2219325"/>
            <a:ext cx="30956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44" name="Picture 24" descr="krusty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938" y="2238375"/>
            <a:ext cx="44291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45" name="Picture 25" descr="lisawal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2278063"/>
            <a:ext cx="452437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46" name="Picture 26" descr="selm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222500"/>
            <a:ext cx="385762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47" name="Picture 27" descr="ott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2536825"/>
            <a:ext cx="420688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48" name="Rectangle 28"/>
          <p:cNvSpPr>
            <a:spLocks noChangeArrowheads="1"/>
          </p:cNvSpPr>
          <p:nvPr/>
        </p:nvSpPr>
        <p:spPr bwMode="auto">
          <a:xfrm>
            <a:off x="5919788" y="4171950"/>
            <a:ext cx="1268412" cy="1223963"/>
          </a:xfrm>
          <a:prstGeom prst="rect">
            <a:avLst/>
          </a:prstGeom>
          <a:solidFill>
            <a:schemeClr val="bg1"/>
          </a:solidFill>
          <a:ln w="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6349" name="Line 29"/>
          <p:cNvSpPr>
            <a:spLocks noChangeShapeType="1"/>
          </p:cNvSpPr>
          <p:nvPr/>
        </p:nvSpPr>
        <p:spPr bwMode="auto">
          <a:xfrm flipH="1">
            <a:off x="4416425" y="3397250"/>
            <a:ext cx="700088" cy="7826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50" name="Rectangle 30"/>
          <p:cNvSpPr>
            <a:spLocks noChangeArrowheads="1"/>
          </p:cNvSpPr>
          <p:nvPr/>
        </p:nvSpPr>
        <p:spPr bwMode="auto">
          <a:xfrm flipH="1">
            <a:off x="4205288" y="4171950"/>
            <a:ext cx="801687" cy="1223963"/>
          </a:xfrm>
          <a:prstGeom prst="rect">
            <a:avLst/>
          </a:prstGeom>
          <a:solidFill>
            <a:schemeClr val="bg1"/>
          </a:solidFill>
          <a:ln w="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6351" name="Line 31"/>
          <p:cNvSpPr>
            <a:spLocks noChangeShapeType="1"/>
          </p:cNvSpPr>
          <p:nvPr/>
        </p:nvSpPr>
        <p:spPr bwMode="auto">
          <a:xfrm>
            <a:off x="6226175" y="3397250"/>
            <a:ext cx="700088" cy="7826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52" name="Rectangle 32"/>
          <p:cNvSpPr>
            <a:spLocks noChangeArrowheads="1"/>
          </p:cNvSpPr>
          <p:nvPr/>
        </p:nvSpPr>
        <p:spPr bwMode="auto">
          <a:xfrm>
            <a:off x="4806950" y="3783013"/>
            <a:ext cx="1695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Times New Roman" panose="02020603050405020304" pitchFamily="18" charset="0"/>
              </a:rPr>
              <a:t>Hair Length &lt;= 2?</a:t>
            </a:r>
          </a:p>
        </p:txBody>
      </p:sp>
      <p:sp>
        <p:nvSpPr>
          <p:cNvPr id="56353" name="Text Box 33"/>
          <p:cNvSpPr txBox="1">
            <a:spLocks noChangeArrowheads="1"/>
          </p:cNvSpPr>
          <p:nvPr/>
        </p:nvSpPr>
        <p:spPr bwMode="auto">
          <a:xfrm>
            <a:off x="4491038" y="3546475"/>
            <a:ext cx="406400" cy="365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56354" name="Text Box 34"/>
          <p:cNvSpPr txBox="1">
            <a:spLocks noChangeArrowheads="1"/>
          </p:cNvSpPr>
          <p:nvPr/>
        </p:nvSpPr>
        <p:spPr bwMode="auto">
          <a:xfrm>
            <a:off x="6389688" y="3498850"/>
            <a:ext cx="304800" cy="365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Times New Roman" panose="02020603050405020304" pitchFamily="18" charset="0"/>
              </a:rPr>
              <a:t>no</a:t>
            </a:r>
          </a:p>
        </p:txBody>
      </p:sp>
      <p:pic>
        <p:nvPicPr>
          <p:cNvPr id="56355" name="Picture 35" descr="bart_loo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4583113"/>
            <a:ext cx="2905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56" name="Picture 36" descr="maggie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650" y="4948238"/>
            <a:ext cx="23812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57" name="Picture 37" descr="margehopefu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5" y="4210050"/>
            <a:ext cx="30956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58" name="Picture 38" descr="lisawal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4268788"/>
            <a:ext cx="452437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59" name="Picture 39" descr="selm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88" y="4184650"/>
            <a:ext cx="385762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60" name="Text Box 40"/>
          <p:cNvSpPr txBox="1">
            <a:spLocks noChangeArrowheads="1"/>
          </p:cNvSpPr>
          <p:nvPr/>
        </p:nvSpPr>
        <p:spPr bwMode="auto">
          <a:xfrm>
            <a:off x="457200" y="381000"/>
            <a:ext cx="4522788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Of the 3 features we had, </a:t>
            </a:r>
            <a:r>
              <a:rPr lang="en-US" altLang="en-US" b="1" i="1">
                <a:solidFill>
                  <a:srgbClr val="FF0000"/>
                </a:solidFill>
                <a:latin typeface="Calibri" panose="020F0502020204030204" pitchFamily="34" charset="0"/>
              </a:rPr>
              <a:t>Weight</a:t>
            </a:r>
            <a:r>
              <a:rPr lang="en-US" altLang="en-US">
                <a:latin typeface="Calibri" panose="020F0502020204030204" pitchFamily="34" charset="0"/>
              </a:rPr>
              <a:t> was best, because of highest IG. But while people who weigh over 160 are perfectly classified (as males), the under 160 people are not perfectly classified… So we simply recurse!</a:t>
            </a:r>
          </a:p>
        </p:txBody>
      </p:sp>
      <p:sp>
        <p:nvSpPr>
          <p:cNvPr id="56361" name="Text Box 41"/>
          <p:cNvSpPr txBox="1">
            <a:spLocks noChangeArrowheads="1"/>
          </p:cNvSpPr>
          <p:nvPr/>
        </p:nvSpPr>
        <p:spPr bwMode="auto">
          <a:xfrm>
            <a:off x="533400" y="3048000"/>
            <a:ext cx="37830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This time we find that we can split on </a:t>
            </a:r>
            <a:r>
              <a:rPr lang="en-US" altLang="en-US" i="1">
                <a:latin typeface="Calibri" panose="020F0502020204030204" pitchFamily="34" charset="0"/>
              </a:rPr>
              <a:t>Hair length,</a:t>
            </a:r>
            <a:r>
              <a:rPr lang="en-US" altLang="en-US">
                <a:latin typeface="Calibri" panose="020F0502020204030204" pitchFamily="34" charset="0"/>
              </a:rPr>
              <a:t> and we are done!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221" y="3778324"/>
            <a:ext cx="3587392" cy="273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2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44703" y="2509741"/>
            <a:ext cx="6591985" cy="1468800"/>
          </a:xfrm>
        </p:spPr>
        <p:txBody>
          <a:bodyPr>
            <a:normAutofit/>
          </a:bodyPr>
          <a:lstStyle/>
          <a:p>
            <a:r>
              <a:rPr lang="en-US" sz="6600" smtClean="0"/>
              <a:t>Decision Tree</a:t>
            </a:r>
            <a:endParaRPr lang="en-US" sz="6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7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5932488" y="182563"/>
            <a:ext cx="2065337" cy="1223962"/>
          </a:xfrm>
          <a:prstGeom prst="rect">
            <a:avLst/>
          </a:prstGeom>
          <a:solidFill>
            <a:schemeClr val="bg1"/>
          </a:solidFill>
          <a:ln w="1270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4576763" y="2181225"/>
            <a:ext cx="2049462" cy="1223963"/>
          </a:xfrm>
          <a:prstGeom prst="rect">
            <a:avLst/>
          </a:prstGeom>
          <a:solidFill>
            <a:schemeClr val="bg1"/>
          </a:solidFill>
          <a:ln w="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7348" name="Line 4"/>
          <p:cNvSpPr>
            <a:spLocks noChangeShapeType="1"/>
          </p:cNvSpPr>
          <p:nvPr/>
        </p:nvSpPr>
        <p:spPr bwMode="auto">
          <a:xfrm flipH="1">
            <a:off x="5692775" y="1406525"/>
            <a:ext cx="700088" cy="7826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 flipH="1">
            <a:off x="7119938" y="2181225"/>
            <a:ext cx="1849437" cy="1223963"/>
          </a:xfrm>
          <a:prstGeom prst="rect">
            <a:avLst/>
          </a:prstGeom>
          <a:solidFill>
            <a:schemeClr val="bg1"/>
          </a:solidFill>
          <a:ln w="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7350" name="Line 6"/>
          <p:cNvSpPr>
            <a:spLocks noChangeShapeType="1"/>
          </p:cNvSpPr>
          <p:nvPr/>
        </p:nvSpPr>
        <p:spPr bwMode="auto">
          <a:xfrm>
            <a:off x="7502525" y="1406525"/>
            <a:ext cx="700088" cy="7826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1" name="Rectangle 7"/>
          <p:cNvSpPr>
            <a:spLocks noChangeArrowheads="1"/>
          </p:cNvSpPr>
          <p:nvPr/>
        </p:nvSpPr>
        <p:spPr bwMode="auto">
          <a:xfrm>
            <a:off x="5973763" y="487363"/>
            <a:ext cx="18970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</a:rPr>
              <a:t>Weight &lt;= 160?</a:t>
            </a:r>
          </a:p>
        </p:txBody>
      </p:sp>
      <p:sp>
        <p:nvSpPr>
          <p:cNvPr id="57352" name="Text Box 8"/>
          <p:cNvSpPr txBox="1">
            <a:spLocks noChangeArrowheads="1"/>
          </p:cNvSpPr>
          <p:nvPr/>
        </p:nvSpPr>
        <p:spPr bwMode="auto">
          <a:xfrm>
            <a:off x="5786438" y="1546225"/>
            <a:ext cx="406400" cy="365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57353" name="Text Box 9"/>
          <p:cNvSpPr txBox="1">
            <a:spLocks noChangeArrowheads="1"/>
          </p:cNvSpPr>
          <p:nvPr/>
        </p:nvSpPr>
        <p:spPr bwMode="auto">
          <a:xfrm>
            <a:off x="7666038" y="1546225"/>
            <a:ext cx="304800" cy="365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57354" name="Rectangle 10"/>
          <p:cNvSpPr>
            <a:spLocks noChangeArrowheads="1"/>
          </p:cNvSpPr>
          <p:nvPr/>
        </p:nvSpPr>
        <p:spPr bwMode="auto">
          <a:xfrm>
            <a:off x="5919788" y="4171950"/>
            <a:ext cx="1792287" cy="1223963"/>
          </a:xfrm>
          <a:prstGeom prst="rect">
            <a:avLst/>
          </a:prstGeom>
          <a:solidFill>
            <a:schemeClr val="bg1"/>
          </a:solidFill>
          <a:ln w="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7355" name="Line 11"/>
          <p:cNvSpPr>
            <a:spLocks noChangeShapeType="1"/>
          </p:cNvSpPr>
          <p:nvPr/>
        </p:nvSpPr>
        <p:spPr bwMode="auto">
          <a:xfrm flipH="1">
            <a:off x="4416425" y="3397250"/>
            <a:ext cx="700088" cy="7826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6" name="Rectangle 12"/>
          <p:cNvSpPr>
            <a:spLocks noChangeArrowheads="1"/>
          </p:cNvSpPr>
          <p:nvPr/>
        </p:nvSpPr>
        <p:spPr bwMode="auto">
          <a:xfrm flipH="1">
            <a:off x="3843338" y="4171950"/>
            <a:ext cx="1497012" cy="1223963"/>
          </a:xfrm>
          <a:prstGeom prst="rect">
            <a:avLst/>
          </a:prstGeom>
          <a:solidFill>
            <a:schemeClr val="bg1"/>
          </a:solidFill>
          <a:ln w="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7357" name="Line 13"/>
          <p:cNvSpPr>
            <a:spLocks noChangeShapeType="1"/>
          </p:cNvSpPr>
          <p:nvPr/>
        </p:nvSpPr>
        <p:spPr bwMode="auto">
          <a:xfrm>
            <a:off x="6226175" y="3397250"/>
            <a:ext cx="700088" cy="7826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8" name="Rectangle 14"/>
          <p:cNvSpPr>
            <a:spLocks noChangeArrowheads="1"/>
          </p:cNvSpPr>
          <p:nvPr/>
        </p:nvSpPr>
        <p:spPr bwMode="auto">
          <a:xfrm>
            <a:off x="4597400" y="2549525"/>
            <a:ext cx="2000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</a:rPr>
              <a:t>Hair Length &lt;= 2?</a:t>
            </a:r>
          </a:p>
        </p:txBody>
      </p:sp>
      <p:sp>
        <p:nvSpPr>
          <p:cNvPr id="57359" name="Text Box 15"/>
          <p:cNvSpPr txBox="1">
            <a:spLocks noChangeArrowheads="1"/>
          </p:cNvSpPr>
          <p:nvPr/>
        </p:nvSpPr>
        <p:spPr bwMode="auto">
          <a:xfrm>
            <a:off x="4491038" y="3546475"/>
            <a:ext cx="406400" cy="365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57360" name="Text Box 16"/>
          <p:cNvSpPr txBox="1">
            <a:spLocks noChangeArrowheads="1"/>
          </p:cNvSpPr>
          <p:nvPr/>
        </p:nvSpPr>
        <p:spPr bwMode="auto">
          <a:xfrm>
            <a:off x="6399213" y="3556000"/>
            <a:ext cx="304800" cy="365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57361" name="Text Box 17"/>
          <p:cNvSpPr txBox="1">
            <a:spLocks noChangeArrowheads="1"/>
          </p:cNvSpPr>
          <p:nvPr/>
        </p:nvSpPr>
        <p:spPr bwMode="auto">
          <a:xfrm>
            <a:off x="1558925" y="564356"/>
            <a:ext cx="4038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Calibri" panose="020F0502020204030204" pitchFamily="34" charset="0"/>
              </a:rPr>
              <a:t>We don’t need to keep the data around, just the test conditions.</a:t>
            </a:r>
          </a:p>
        </p:txBody>
      </p:sp>
      <p:sp>
        <p:nvSpPr>
          <p:cNvPr id="57362" name="Text Box 18"/>
          <p:cNvSpPr txBox="1">
            <a:spLocks noChangeArrowheads="1"/>
          </p:cNvSpPr>
          <p:nvPr/>
        </p:nvSpPr>
        <p:spPr bwMode="auto">
          <a:xfrm>
            <a:off x="7585075" y="2559050"/>
            <a:ext cx="990600" cy="549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Male</a:t>
            </a:r>
          </a:p>
        </p:txBody>
      </p:sp>
      <p:sp>
        <p:nvSpPr>
          <p:cNvPr id="57363" name="Text Box 19"/>
          <p:cNvSpPr txBox="1">
            <a:spLocks noChangeArrowheads="1"/>
          </p:cNvSpPr>
          <p:nvPr/>
        </p:nvSpPr>
        <p:spPr bwMode="auto">
          <a:xfrm>
            <a:off x="4070350" y="4578350"/>
            <a:ext cx="990600" cy="549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Male</a:t>
            </a:r>
          </a:p>
        </p:txBody>
      </p:sp>
      <p:sp>
        <p:nvSpPr>
          <p:cNvPr id="57364" name="Text Box 20"/>
          <p:cNvSpPr txBox="1">
            <a:spLocks noChangeArrowheads="1"/>
          </p:cNvSpPr>
          <p:nvPr/>
        </p:nvSpPr>
        <p:spPr bwMode="auto">
          <a:xfrm>
            <a:off x="6083300" y="4578350"/>
            <a:ext cx="1422400" cy="549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Female</a:t>
            </a:r>
          </a:p>
        </p:txBody>
      </p:sp>
      <p:sp>
        <p:nvSpPr>
          <p:cNvPr id="57365" name="Text Box 24"/>
          <p:cNvSpPr txBox="1">
            <a:spLocks noChangeArrowheads="1"/>
          </p:cNvSpPr>
          <p:nvPr/>
        </p:nvSpPr>
        <p:spPr bwMode="auto">
          <a:xfrm>
            <a:off x="1219200" y="2209800"/>
            <a:ext cx="2590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How would these people be classified?</a:t>
            </a:r>
          </a:p>
        </p:txBody>
      </p:sp>
      <p:grpSp>
        <p:nvGrpSpPr>
          <p:cNvPr id="57366" name="Group 25"/>
          <p:cNvGrpSpPr>
            <a:grpSpLocks/>
          </p:cNvGrpSpPr>
          <p:nvPr/>
        </p:nvGrpSpPr>
        <p:grpSpPr bwMode="auto">
          <a:xfrm>
            <a:off x="990600" y="2971800"/>
            <a:ext cx="2068513" cy="3430588"/>
            <a:chOff x="133350" y="3427413"/>
            <a:chExt cx="2068513" cy="3430587"/>
          </a:xfrm>
        </p:grpSpPr>
        <p:pic>
          <p:nvPicPr>
            <p:cNvPr id="57367" name="Picture 21" descr="comicbookguy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" y="3427413"/>
              <a:ext cx="1065213" cy="201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8" name="Picture 22" descr="hansmolema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763" y="3895725"/>
              <a:ext cx="9271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69" name="Picture 23" descr="jani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913" y="5607050"/>
              <a:ext cx="506412" cy="1122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70" name="Picture 25" descr="jimbojone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000" y="5343525"/>
              <a:ext cx="468313" cy="151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5120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1518444" y="1079499"/>
            <a:ext cx="3505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Times New Roman" panose="02020603050405020304" pitchFamily="18" charset="0"/>
              </a:rPr>
              <a:t>It is trivial to convert Decision Trees to rules… </a:t>
            </a:r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5932488" y="182563"/>
            <a:ext cx="2065337" cy="858837"/>
          </a:xfrm>
          <a:prstGeom prst="rect">
            <a:avLst/>
          </a:prstGeom>
          <a:solidFill>
            <a:schemeClr val="bg1"/>
          </a:solidFill>
          <a:ln w="1270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4576763" y="1585913"/>
            <a:ext cx="2049462" cy="858837"/>
          </a:xfrm>
          <a:prstGeom prst="rect">
            <a:avLst/>
          </a:prstGeom>
          <a:solidFill>
            <a:schemeClr val="bg1"/>
          </a:solidFill>
          <a:ln w="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373" name="Line 5"/>
          <p:cNvSpPr>
            <a:spLocks noChangeShapeType="1"/>
          </p:cNvSpPr>
          <p:nvPr/>
        </p:nvSpPr>
        <p:spPr bwMode="auto">
          <a:xfrm flipH="1">
            <a:off x="5692775" y="1041400"/>
            <a:ext cx="700088" cy="5508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4" name="Rectangle 6"/>
          <p:cNvSpPr>
            <a:spLocks noChangeArrowheads="1"/>
          </p:cNvSpPr>
          <p:nvPr/>
        </p:nvSpPr>
        <p:spPr bwMode="auto">
          <a:xfrm flipH="1">
            <a:off x="7119938" y="1585913"/>
            <a:ext cx="1849437" cy="858837"/>
          </a:xfrm>
          <a:prstGeom prst="rect">
            <a:avLst/>
          </a:prstGeom>
          <a:solidFill>
            <a:schemeClr val="bg1"/>
          </a:solidFill>
          <a:ln w="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375" name="Line 7"/>
          <p:cNvSpPr>
            <a:spLocks noChangeShapeType="1"/>
          </p:cNvSpPr>
          <p:nvPr/>
        </p:nvSpPr>
        <p:spPr bwMode="auto">
          <a:xfrm>
            <a:off x="7502525" y="1041400"/>
            <a:ext cx="700088" cy="5508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6" name="Rectangle 8"/>
          <p:cNvSpPr>
            <a:spLocks noChangeArrowheads="1"/>
          </p:cNvSpPr>
          <p:nvPr/>
        </p:nvSpPr>
        <p:spPr bwMode="auto">
          <a:xfrm>
            <a:off x="5973763" y="396875"/>
            <a:ext cx="18970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</a:rPr>
              <a:t>Weight &lt;= 160?</a:t>
            </a:r>
          </a:p>
        </p:txBody>
      </p:sp>
      <p:sp>
        <p:nvSpPr>
          <p:cNvPr id="58377" name="Text Box 9"/>
          <p:cNvSpPr txBox="1">
            <a:spLocks noChangeArrowheads="1"/>
          </p:cNvSpPr>
          <p:nvPr/>
        </p:nvSpPr>
        <p:spPr bwMode="auto">
          <a:xfrm>
            <a:off x="5929313" y="1139825"/>
            <a:ext cx="406400" cy="365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58378" name="Text Box 10"/>
          <p:cNvSpPr txBox="1">
            <a:spLocks noChangeArrowheads="1"/>
          </p:cNvSpPr>
          <p:nvPr/>
        </p:nvSpPr>
        <p:spPr bwMode="auto">
          <a:xfrm>
            <a:off x="7666038" y="1139825"/>
            <a:ext cx="304800" cy="365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58379" name="Rectangle 11"/>
          <p:cNvSpPr>
            <a:spLocks noChangeArrowheads="1"/>
          </p:cNvSpPr>
          <p:nvPr/>
        </p:nvSpPr>
        <p:spPr bwMode="auto">
          <a:xfrm>
            <a:off x="5919788" y="2984500"/>
            <a:ext cx="1792287" cy="858838"/>
          </a:xfrm>
          <a:prstGeom prst="rect">
            <a:avLst/>
          </a:prstGeom>
          <a:solidFill>
            <a:schemeClr val="bg1"/>
          </a:solidFill>
          <a:ln w="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380" name="Line 12"/>
          <p:cNvSpPr>
            <a:spLocks noChangeShapeType="1"/>
          </p:cNvSpPr>
          <p:nvPr/>
        </p:nvSpPr>
        <p:spPr bwMode="auto">
          <a:xfrm flipH="1">
            <a:off x="4416425" y="2439988"/>
            <a:ext cx="700088" cy="5492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1" name="Rectangle 13"/>
          <p:cNvSpPr>
            <a:spLocks noChangeArrowheads="1"/>
          </p:cNvSpPr>
          <p:nvPr/>
        </p:nvSpPr>
        <p:spPr bwMode="auto">
          <a:xfrm flipH="1">
            <a:off x="3843338" y="2984500"/>
            <a:ext cx="1497012" cy="858838"/>
          </a:xfrm>
          <a:prstGeom prst="rect">
            <a:avLst/>
          </a:prstGeom>
          <a:solidFill>
            <a:schemeClr val="bg1"/>
          </a:solidFill>
          <a:ln w="0">
            <a:solidFill>
              <a:srgbClr val="808080"/>
            </a:solidFill>
            <a:miter lim="800000"/>
            <a:headEnd/>
            <a:tailEnd/>
          </a:ln>
          <a:effectLst>
            <a:outerShdw dist="107763" dir="81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382" name="Line 14"/>
          <p:cNvSpPr>
            <a:spLocks noChangeShapeType="1"/>
          </p:cNvSpPr>
          <p:nvPr/>
        </p:nvSpPr>
        <p:spPr bwMode="auto">
          <a:xfrm>
            <a:off x="6226175" y="2439988"/>
            <a:ext cx="700088" cy="5492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3" name="Rectangle 15"/>
          <p:cNvSpPr>
            <a:spLocks noChangeArrowheads="1"/>
          </p:cNvSpPr>
          <p:nvPr/>
        </p:nvSpPr>
        <p:spPr bwMode="auto">
          <a:xfrm>
            <a:off x="4597400" y="1844675"/>
            <a:ext cx="2000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</a:rPr>
              <a:t>Hair Length &lt;= 2?</a:t>
            </a:r>
          </a:p>
        </p:txBody>
      </p:sp>
      <p:sp>
        <p:nvSpPr>
          <p:cNvPr id="58384" name="Text Box 16"/>
          <p:cNvSpPr txBox="1">
            <a:spLocks noChangeArrowheads="1"/>
          </p:cNvSpPr>
          <p:nvPr/>
        </p:nvSpPr>
        <p:spPr bwMode="auto">
          <a:xfrm>
            <a:off x="4633913" y="2563813"/>
            <a:ext cx="406400" cy="365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58385" name="Text Box 17"/>
          <p:cNvSpPr txBox="1">
            <a:spLocks noChangeArrowheads="1"/>
          </p:cNvSpPr>
          <p:nvPr/>
        </p:nvSpPr>
        <p:spPr bwMode="auto">
          <a:xfrm>
            <a:off x="6323013" y="2532063"/>
            <a:ext cx="304800" cy="365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58386" name="Text Box 18"/>
          <p:cNvSpPr txBox="1">
            <a:spLocks noChangeArrowheads="1"/>
          </p:cNvSpPr>
          <p:nvPr/>
        </p:nvSpPr>
        <p:spPr bwMode="auto">
          <a:xfrm>
            <a:off x="7585075" y="1851025"/>
            <a:ext cx="990600" cy="549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Male</a:t>
            </a:r>
          </a:p>
        </p:txBody>
      </p:sp>
      <p:sp>
        <p:nvSpPr>
          <p:cNvPr id="58387" name="Text Box 19"/>
          <p:cNvSpPr txBox="1">
            <a:spLocks noChangeArrowheads="1"/>
          </p:cNvSpPr>
          <p:nvPr/>
        </p:nvSpPr>
        <p:spPr bwMode="auto">
          <a:xfrm>
            <a:off x="4070350" y="3268663"/>
            <a:ext cx="990600" cy="549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Male</a:t>
            </a:r>
          </a:p>
        </p:txBody>
      </p:sp>
      <p:sp>
        <p:nvSpPr>
          <p:cNvPr id="58388" name="Text Box 20"/>
          <p:cNvSpPr txBox="1">
            <a:spLocks noChangeArrowheads="1"/>
          </p:cNvSpPr>
          <p:nvPr/>
        </p:nvSpPr>
        <p:spPr bwMode="auto">
          <a:xfrm>
            <a:off x="6083300" y="3268663"/>
            <a:ext cx="1422400" cy="549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Female</a:t>
            </a:r>
          </a:p>
        </p:txBody>
      </p:sp>
      <p:sp>
        <p:nvSpPr>
          <p:cNvPr id="58389" name="Text Box 21"/>
          <p:cNvSpPr txBox="1">
            <a:spLocks noChangeArrowheads="1"/>
          </p:cNvSpPr>
          <p:nvPr/>
        </p:nvSpPr>
        <p:spPr bwMode="auto">
          <a:xfrm>
            <a:off x="1371600" y="4419600"/>
            <a:ext cx="6297613" cy="1616075"/>
          </a:xfrm>
          <a:prstGeom prst="rect">
            <a:avLst/>
          </a:prstGeom>
          <a:solidFill>
            <a:srgbClr val="FFCC99"/>
          </a:solidFill>
          <a:ln>
            <a:noFill/>
          </a:ln>
          <a:effectLst>
            <a:outerShdw dist="107763" dir="81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2000" b="1" u="sng">
                <a:latin typeface="Calibri" panose="020F0502020204030204" pitchFamily="34" charset="0"/>
              </a:rPr>
              <a:t>Rules to Classify Males/Females</a:t>
            </a:r>
          </a:p>
          <a:p>
            <a:pPr eaLnBrk="1" hangingPunct="1"/>
            <a:endParaRPr lang="en-US" altLang="en-US" sz="1600" b="1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2000" b="1">
                <a:latin typeface="Calibri" panose="020F0502020204030204" pitchFamily="34" charset="0"/>
              </a:rPr>
              <a:t>If</a:t>
            </a:r>
            <a:r>
              <a:rPr lang="en-US" altLang="en-US" sz="2000">
                <a:latin typeface="Calibri" panose="020F0502020204030204" pitchFamily="34" charset="0"/>
              </a:rPr>
              <a:t> </a:t>
            </a:r>
            <a:r>
              <a:rPr lang="en-US" altLang="en-US" sz="2000" i="1">
                <a:latin typeface="Calibri" panose="020F0502020204030204" pitchFamily="34" charset="0"/>
              </a:rPr>
              <a:t>Weight</a:t>
            </a:r>
            <a:r>
              <a:rPr lang="en-US" altLang="en-US" sz="2000">
                <a:latin typeface="Calibri" panose="020F0502020204030204" pitchFamily="34" charset="0"/>
              </a:rPr>
              <a:t> </a:t>
            </a:r>
            <a:r>
              <a:rPr lang="en-US" altLang="en-US" sz="2000" b="1">
                <a:latin typeface="Calibri" panose="020F0502020204030204" pitchFamily="34" charset="0"/>
              </a:rPr>
              <a:t>greater than</a:t>
            </a:r>
            <a:r>
              <a:rPr lang="en-US" altLang="en-US" sz="2000">
                <a:latin typeface="Calibri" panose="020F0502020204030204" pitchFamily="34" charset="0"/>
              </a:rPr>
              <a:t> 160, classify as </a:t>
            </a:r>
            <a:r>
              <a:rPr lang="en-US" altLang="en-US" sz="2000" b="1">
                <a:solidFill>
                  <a:srgbClr val="0000FF"/>
                </a:solidFill>
                <a:latin typeface="Calibri" panose="020F0502020204030204" pitchFamily="34" charset="0"/>
              </a:rPr>
              <a:t>Male</a:t>
            </a:r>
          </a:p>
          <a:p>
            <a:pPr eaLnBrk="1" hangingPunct="1"/>
            <a:r>
              <a:rPr lang="en-US" altLang="en-US" sz="2000" b="1">
                <a:latin typeface="Calibri" panose="020F0502020204030204" pitchFamily="34" charset="0"/>
              </a:rPr>
              <a:t>Elseif </a:t>
            </a:r>
            <a:r>
              <a:rPr lang="en-US" altLang="en-US" sz="2000" i="1">
                <a:latin typeface="Calibri" panose="020F0502020204030204" pitchFamily="34" charset="0"/>
              </a:rPr>
              <a:t>Hair Length</a:t>
            </a:r>
            <a:r>
              <a:rPr lang="en-US" altLang="en-US" sz="2000">
                <a:latin typeface="Calibri" panose="020F0502020204030204" pitchFamily="34" charset="0"/>
              </a:rPr>
              <a:t> </a:t>
            </a:r>
            <a:r>
              <a:rPr lang="en-US" altLang="en-US" sz="2000" b="1">
                <a:latin typeface="Calibri" panose="020F0502020204030204" pitchFamily="34" charset="0"/>
              </a:rPr>
              <a:t>less than or equal</a:t>
            </a:r>
            <a:r>
              <a:rPr lang="en-US" altLang="en-US" sz="2000">
                <a:latin typeface="Calibri" panose="020F0502020204030204" pitchFamily="34" charset="0"/>
              </a:rPr>
              <a:t> to 2, classify as </a:t>
            </a:r>
            <a:r>
              <a:rPr lang="en-US" altLang="en-US" sz="2000" b="1">
                <a:solidFill>
                  <a:srgbClr val="0000FF"/>
                </a:solidFill>
                <a:latin typeface="Calibri" panose="020F0502020204030204" pitchFamily="34" charset="0"/>
              </a:rPr>
              <a:t>Male</a:t>
            </a:r>
            <a:endParaRPr lang="en-US" altLang="en-US" sz="2000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2000" b="1">
                <a:latin typeface="Calibri" panose="020F0502020204030204" pitchFamily="34" charset="0"/>
              </a:rPr>
              <a:t>Else</a:t>
            </a:r>
            <a:r>
              <a:rPr lang="en-US" altLang="en-US" sz="2000">
                <a:latin typeface="Calibri" panose="020F0502020204030204" pitchFamily="34" charset="0"/>
              </a:rPr>
              <a:t> classify as </a:t>
            </a:r>
            <a:r>
              <a:rPr lang="en-US" altLang="en-US" sz="2000" b="1">
                <a:solidFill>
                  <a:srgbClr val="FF0000"/>
                </a:solidFill>
                <a:latin typeface="Calibri" panose="020F0502020204030204" pitchFamily="34" charset="0"/>
              </a:rPr>
              <a:t>Female</a:t>
            </a:r>
            <a:r>
              <a:rPr lang="en-US" altLang="en-US" sz="2000" b="1"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956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in Weka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756" y="1244395"/>
            <a:ext cx="7269218" cy="5156405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J48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61" y="1140542"/>
            <a:ext cx="7593439" cy="5270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53</a:t>
            </a:fld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009013" y="5843235"/>
            <a:ext cx="1839433" cy="493770"/>
          </a:xfrm>
          <a:custGeom>
            <a:avLst/>
            <a:gdLst>
              <a:gd name="connsiteX0" fmla="*/ 73133 w 2395736"/>
              <a:gd name="connsiteY0" fmla="*/ 68467 h 686548"/>
              <a:gd name="connsiteX1" fmla="*/ 1561691 w 2395736"/>
              <a:gd name="connsiteY1" fmla="*/ 25937 h 686548"/>
              <a:gd name="connsiteX2" fmla="*/ 2391031 w 2395736"/>
              <a:gd name="connsiteY2" fmla="*/ 206691 h 686548"/>
              <a:gd name="connsiteX3" fmla="*/ 1827505 w 2395736"/>
              <a:gd name="connsiteY3" fmla="*/ 600095 h 686548"/>
              <a:gd name="connsiteX4" fmla="*/ 392110 w 2395736"/>
              <a:gd name="connsiteY4" fmla="*/ 642625 h 686548"/>
              <a:gd name="connsiteX5" fmla="*/ 73133 w 2395736"/>
              <a:gd name="connsiteY5" fmla="*/ 68467 h 68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5736" h="686548">
                <a:moveTo>
                  <a:pt x="73133" y="68467"/>
                </a:moveTo>
                <a:cubicBezTo>
                  <a:pt x="268063" y="-34314"/>
                  <a:pt x="1175375" y="2900"/>
                  <a:pt x="1561691" y="25937"/>
                </a:cubicBezTo>
                <a:cubicBezTo>
                  <a:pt x="1948007" y="48974"/>
                  <a:pt x="2346729" y="110998"/>
                  <a:pt x="2391031" y="206691"/>
                </a:cubicBezTo>
                <a:cubicBezTo>
                  <a:pt x="2435333" y="302384"/>
                  <a:pt x="2160658" y="527439"/>
                  <a:pt x="1827505" y="600095"/>
                </a:cubicBezTo>
                <a:cubicBezTo>
                  <a:pt x="1494352" y="672751"/>
                  <a:pt x="680961" y="729457"/>
                  <a:pt x="392110" y="642625"/>
                </a:cubicBezTo>
                <a:cubicBezTo>
                  <a:pt x="103259" y="555793"/>
                  <a:pt x="-121797" y="171248"/>
                  <a:pt x="73133" y="68467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1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10" y="1288976"/>
            <a:ext cx="6330359" cy="478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4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907" y="2509741"/>
            <a:ext cx="6591985" cy="14688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Regression</a:t>
            </a:r>
            <a:endParaRPr lang="en-US" sz="6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dirty="0" smtClean="0"/>
              <a:t>o model </a:t>
            </a:r>
            <a:r>
              <a:rPr lang="en-US" dirty="0"/>
              <a:t>the </a:t>
            </a:r>
            <a:r>
              <a:rPr lang="en-US" dirty="0" smtClean="0"/>
              <a:t>predictive relationship between </a:t>
            </a:r>
            <a:r>
              <a:rPr lang="en-US" dirty="0"/>
              <a:t>several independent variables (DVs) and </a:t>
            </a:r>
            <a:r>
              <a:rPr lang="en-US" dirty="0" smtClean="0"/>
              <a:t>one dependent variable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objective is to find the best-fitting curve for </a:t>
            </a:r>
            <a:r>
              <a:rPr lang="en-US" dirty="0" smtClean="0"/>
              <a:t>a dependent </a:t>
            </a:r>
            <a:r>
              <a:rPr lang="en-US" dirty="0"/>
              <a:t>variable in a multidimensional space, with each </a:t>
            </a:r>
            <a:r>
              <a:rPr lang="en-US" dirty="0" smtClean="0"/>
              <a:t>independent variable </a:t>
            </a:r>
            <a:r>
              <a:rPr lang="en-US" dirty="0"/>
              <a:t>being a dimension.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curve could be a straight line, or it </a:t>
            </a:r>
            <a:r>
              <a:rPr lang="en-US" dirty="0" smtClean="0"/>
              <a:t>could be </a:t>
            </a:r>
            <a:r>
              <a:rPr lang="en-US" dirty="0"/>
              <a:t>a nonlinear curve.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quality of fit of the curve to the data can </a:t>
            </a:r>
            <a:r>
              <a:rPr lang="en-US" dirty="0" smtClean="0"/>
              <a:t>be measured </a:t>
            </a:r>
            <a:r>
              <a:rPr lang="en-US" dirty="0"/>
              <a:t>by a coefficient of correlation (</a:t>
            </a:r>
            <a:r>
              <a:rPr lang="en-US" i="1" dirty="0"/>
              <a:t>r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If </a:t>
            </a:r>
            <a:r>
              <a:rPr lang="en-US" i="1" dirty="0"/>
              <a:t>one wants to estimate the </a:t>
            </a:r>
            <a:r>
              <a:rPr lang="en-US" i="1" dirty="0">
                <a:solidFill>
                  <a:srgbClr val="0070C0"/>
                </a:solidFill>
              </a:rPr>
              <a:t>cost of living</a:t>
            </a:r>
            <a:r>
              <a:rPr lang="en-US" i="1" dirty="0"/>
              <a:t> </a:t>
            </a:r>
            <a:r>
              <a:rPr lang="en-US" i="1" dirty="0" smtClean="0"/>
              <a:t>(</a:t>
            </a:r>
            <a:r>
              <a:rPr lang="en-US" i="1" dirty="0" smtClean="0">
                <a:solidFill>
                  <a:srgbClr val="0070C0"/>
                </a:solidFill>
              </a:rPr>
              <a:t>dependent variable</a:t>
            </a:r>
            <a:r>
              <a:rPr lang="en-US" i="1" dirty="0" smtClean="0"/>
              <a:t>) of </a:t>
            </a:r>
            <a:r>
              <a:rPr lang="en-US" i="1" dirty="0"/>
              <a:t>an individual, then the factors such as </a:t>
            </a:r>
            <a:r>
              <a:rPr lang="en-US" i="1" dirty="0">
                <a:solidFill>
                  <a:srgbClr val="0070C0"/>
                </a:solidFill>
              </a:rPr>
              <a:t>salary, age, marital status, </a:t>
            </a:r>
            <a:r>
              <a:rPr lang="en-US" i="1" dirty="0"/>
              <a:t>etc. are </a:t>
            </a:r>
            <a:r>
              <a:rPr lang="en-US" i="1" dirty="0" smtClean="0">
                <a:solidFill>
                  <a:srgbClr val="0070C0"/>
                </a:solidFill>
              </a:rPr>
              <a:t>independent variables</a:t>
            </a:r>
            <a:r>
              <a:rPr lang="en-US" i="1" dirty="0" smtClean="0"/>
              <a:t> </a:t>
            </a:r>
          </a:p>
          <a:p>
            <a:r>
              <a:rPr lang="en-US" dirty="0" smtClean="0"/>
              <a:t>Exam performance measure: </a:t>
            </a:r>
            <a:r>
              <a:rPr lang="en-US" dirty="0" smtClean="0">
                <a:solidFill>
                  <a:srgbClr val="0070C0"/>
                </a:solidFill>
              </a:rPr>
              <a:t>dependent </a:t>
            </a:r>
            <a:r>
              <a:rPr lang="en-US" dirty="0">
                <a:solidFill>
                  <a:srgbClr val="0070C0"/>
                </a:solidFill>
              </a:rPr>
              <a:t>variable </a:t>
            </a:r>
            <a:r>
              <a:rPr lang="en-US" dirty="0" smtClean="0"/>
              <a:t>– low test </a:t>
            </a:r>
            <a:r>
              <a:rPr lang="en-US" dirty="0"/>
              <a:t>score of the student</a:t>
            </a:r>
            <a:r>
              <a:rPr lang="en-US" dirty="0" smtClean="0"/>
              <a:t>. The </a:t>
            </a:r>
            <a:r>
              <a:rPr lang="en-US" dirty="0">
                <a:solidFill>
                  <a:srgbClr val="0070C0"/>
                </a:solidFill>
              </a:rPr>
              <a:t>independent variables </a:t>
            </a:r>
            <a:r>
              <a:rPr lang="en-US" dirty="0"/>
              <a:t>can be the factors like </a:t>
            </a:r>
            <a:r>
              <a:rPr lang="en-US" dirty="0" smtClean="0"/>
              <a:t>poor attendance, </a:t>
            </a:r>
            <a:r>
              <a:rPr lang="en-US" dirty="0"/>
              <a:t>poor memory, </a:t>
            </a:r>
            <a:r>
              <a:rPr lang="en-US" dirty="0" smtClean="0"/>
              <a:t>low interest level, etc</a:t>
            </a:r>
            <a:r>
              <a:rPr lang="en-US" dirty="0"/>
              <a:t>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4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Nate Silver is a new breed of data-based </a:t>
            </a:r>
            <a:r>
              <a:rPr lang="en-US" i="1" dirty="0" smtClean="0"/>
              <a:t>political forecasters </a:t>
            </a:r>
            <a:r>
              <a:rPr lang="en-US" i="1" dirty="0"/>
              <a:t>who are seeped in big data and advanced analytics. </a:t>
            </a:r>
            <a:endParaRPr lang="en-US" i="1" dirty="0" smtClean="0"/>
          </a:p>
          <a:p>
            <a:r>
              <a:rPr lang="en-US" i="1" dirty="0" smtClean="0"/>
              <a:t>In the 2012 </a:t>
            </a:r>
            <a:r>
              <a:rPr lang="en-US" i="1" dirty="0"/>
              <a:t>elections, he predicted that Obama would win the election with </a:t>
            </a:r>
            <a:r>
              <a:rPr lang="en-US" i="1" dirty="0" smtClean="0"/>
              <a:t>291 electoral </a:t>
            </a:r>
            <a:r>
              <a:rPr lang="en-US" i="1" dirty="0"/>
              <a:t>votes, compared to 247 for Mitt Romney, giving the President </a:t>
            </a:r>
            <a:r>
              <a:rPr lang="en-US" i="1" dirty="0" smtClean="0"/>
              <a:t>a 62-percent </a:t>
            </a:r>
            <a:r>
              <a:rPr lang="en-US" i="1" dirty="0"/>
              <a:t>lead and re-election. </a:t>
            </a:r>
            <a:endParaRPr lang="en-US" i="1" dirty="0" smtClean="0"/>
          </a:p>
          <a:p>
            <a:r>
              <a:rPr lang="en-US" i="1" dirty="0" smtClean="0"/>
              <a:t>He </a:t>
            </a:r>
            <a:r>
              <a:rPr lang="en-US" i="1" dirty="0"/>
              <a:t>stunned the political forecasting </a:t>
            </a:r>
            <a:r>
              <a:rPr lang="en-US" i="1" dirty="0" smtClean="0"/>
              <a:t>world by </a:t>
            </a:r>
            <a:r>
              <a:rPr lang="en-US" i="1" dirty="0"/>
              <a:t>correctly predicting the presidential winner in all 50 states, </a:t>
            </a:r>
            <a:r>
              <a:rPr lang="en-US" i="1" dirty="0" smtClean="0"/>
              <a:t>including all </a:t>
            </a:r>
            <a:r>
              <a:rPr lang="en-US" i="1" dirty="0"/>
              <a:t>9 swing states. </a:t>
            </a:r>
            <a:endParaRPr lang="en-US" i="1" dirty="0" smtClean="0"/>
          </a:p>
          <a:p>
            <a:r>
              <a:rPr lang="en-US" i="1" dirty="0" smtClean="0"/>
              <a:t>He </a:t>
            </a:r>
            <a:r>
              <a:rPr lang="en-US" i="1" dirty="0"/>
              <a:t>also correctly predicted the winner in 31 of the </a:t>
            </a:r>
            <a:r>
              <a:rPr lang="en-US" i="1" dirty="0" smtClean="0"/>
              <a:t>33 U.S</a:t>
            </a:r>
            <a:r>
              <a:rPr lang="en-US" i="1" dirty="0"/>
              <a:t>. Senate races.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8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592" y="342754"/>
            <a:ext cx="6716233" cy="890058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Correlations and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166" y="1232812"/>
            <a:ext cx="8544834" cy="394524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co-relation </a:t>
            </a:r>
            <a:r>
              <a:rPr lang="en-US" dirty="0" smtClean="0"/>
              <a:t>or correlation: </a:t>
            </a:r>
            <a:r>
              <a:rPr lang="en-US" dirty="0"/>
              <a:t>strength of a </a:t>
            </a:r>
            <a:r>
              <a:rPr lang="en-US" dirty="0" smtClean="0"/>
              <a:t>relationship</a:t>
            </a:r>
          </a:p>
          <a:p>
            <a:r>
              <a:rPr lang="en-US" dirty="0" smtClean="0"/>
              <a:t>It </a:t>
            </a:r>
            <a:r>
              <a:rPr lang="en-US" dirty="0"/>
              <a:t>is a </a:t>
            </a:r>
            <a:r>
              <a:rPr lang="en-US" dirty="0" smtClean="0"/>
              <a:t>quantitative measure. i.e. </a:t>
            </a:r>
            <a:r>
              <a:rPr lang="en-US" dirty="0"/>
              <a:t>0 (zero) and 1.</a:t>
            </a:r>
          </a:p>
          <a:p>
            <a:r>
              <a:rPr lang="en-US" dirty="0"/>
              <a:t>A correlation of 1 indicates a perfect relationship, where the two </a:t>
            </a:r>
            <a:r>
              <a:rPr lang="en-US" dirty="0" smtClean="0"/>
              <a:t>variables are </a:t>
            </a:r>
            <a:r>
              <a:rPr lang="en-US" dirty="0"/>
              <a:t>in perfect sync.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correlation of 0 indicates that there is no </a:t>
            </a:r>
            <a:r>
              <a:rPr lang="en-US" dirty="0" smtClean="0"/>
              <a:t>relationship between </a:t>
            </a:r>
            <a:r>
              <a:rPr lang="en-US" dirty="0"/>
              <a:t>the variables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Measure </a:t>
            </a:r>
            <a:r>
              <a:rPr lang="en-US" dirty="0"/>
              <a:t>of correlation </a:t>
            </a:r>
            <a:r>
              <a:rPr lang="en-US" dirty="0" smtClean="0"/>
              <a:t> = correlation coefficient</a:t>
            </a:r>
          </a:p>
          <a:p>
            <a:r>
              <a:rPr lang="en-US" dirty="0" smtClean="0"/>
              <a:t>= </a:t>
            </a:r>
            <a:r>
              <a:rPr lang="en-US" dirty="0"/>
              <a:t>square root of correlation.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coefficient, </a:t>
            </a:r>
            <a:r>
              <a:rPr lang="en-US" dirty="0" smtClean="0"/>
              <a:t>called </a:t>
            </a:r>
            <a:r>
              <a:rPr lang="en-US" i="1" dirty="0" smtClean="0"/>
              <a:t>r</a:t>
            </a:r>
            <a:r>
              <a:rPr lang="en-US" dirty="0"/>
              <a:t>, can thus range from −1 to +1. </a:t>
            </a:r>
            <a:endParaRPr lang="en-US" dirty="0" smtClean="0"/>
          </a:p>
          <a:p>
            <a:r>
              <a:rPr lang="en-US" dirty="0" smtClean="0"/>
              <a:t>An </a:t>
            </a:r>
            <a:r>
              <a:rPr lang="en-US" i="1" dirty="0"/>
              <a:t>r </a:t>
            </a:r>
            <a:r>
              <a:rPr lang="en-US" dirty="0"/>
              <a:t>value of 0 signifies no relationship.</a:t>
            </a:r>
          </a:p>
          <a:p>
            <a:r>
              <a:rPr lang="en-US" dirty="0"/>
              <a:t>An </a:t>
            </a:r>
            <a:r>
              <a:rPr lang="en-US" i="1" dirty="0"/>
              <a:t>r </a:t>
            </a:r>
            <a:r>
              <a:rPr lang="en-US" dirty="0"/>
              <a:t>value of </a:t>
            </a:r>
            <a:r>
              <a:rPr lang="en-US" dirty="0" smtClean="0"/>
              <a:t>+1 </a:t>
            </a:r>
            <a:r>
              <a:rPr lang="en-US" dirty="0"/>
              <a:t>shows perfect relationship </a:t>
            </a:r>
            <a:r>
              <a:rPr lang="en-US" dirty="0" smtClean="0"/>
              <a:t> </a:t>
            </a:r>
          </a:p>
          <a:p>
            <a:r>
              <a:rPr lang="en-US" dirty="0" smtClean="0"/>
              <a:t>An </a:t>
            </a:r>
            <a:r>
              <a:rPr lang="en-US" i="1" dirty="0" smtClean="0"/>
              <a:t>r </a:t>
            </a:r>
            <a:r>
              <a:rPr lang="en-US" dirty="0" smtClean="0"/>
              <a:t>value </a:t>
            </a:r>
            <a:r>
              <a:rPr lang="en-US" dirty="0"/>
              <a:t>of −1 shows a perfect </a:t>
            </a:r>
            <a:r>
              <a:rPr lang="en-US" dirty="0" smtClean="0"/>
              <a:t>relationship but </a:t>
            </a:r>
            <a:r>
              <a:rPr lang="en-US" dirty="0"/>
              <a:t>moving in opposite directions.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274246"/>
              </p:ext>
            </p:extLst>
          </p:nvPr>
        </p:nvGraphicFramePr>
        <p:xfrm>
          <a:off x="2915980" y="5036528"/>
          <a:ext cx="3166730" cy="103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Equation" r:id="rId4" imgW="1676160" imgH="545760" progId="Equation.3">
                  <p:embed/>
                </p:oleObj>
              </mc:Choice>
              <mc:Fallback>
                <p:oleObj name="Equation" r:id="rId4" imgW="1676160" imgH="5457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15980" y="5036528"/>
                        <a:ext cx="3166730" cy="1031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796363" y="4956898"/>
            <a:ext cx="3391786" cy="1190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9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Decision </a:t>
            </a:r>
            <a:r>
              <a:rPr lang="en-US" dirty="0"/>
              <a:t>trees are a simple way to guide one’s path to a decision. </a:t>
            </a:r>
            <a:endParaRPr lang="en-US" dirty="0" smtClean="0"/>
          </a:p>
          <a:p>
            <a:r>
              <a:rPr lang="en-US" dirty="0" smtClean="0"/>
              <a:t>Decision </a:t>
            </a:r>
            <a:r>
              <a:rPr lang="en-US" dirty="0"/>
              <a:t>trees are hierarchically branched structures that help one come to a decision based on asking certain questions in a particular sequence.</a:t>
            </a:r>
          </a:p>
          <a:p>
            <a:r>
              <a:rPr lang="en-US" dirty="0" smtClean="0"/>
              <a:t>The decision may </a:t>
            </a:r>
            <a:r>
              <a:rPr lang="en-US" dirty="0"/>
              <a:t>be a simple binary one, whether to approve a loan or not. </a:t>
            </a:r>
            <a:endParaRPr lang="en-US" dirty="0" smtClean="0"/>
          </a:p>
          <a:p>
            <a:r>
              <a:rPr lang="en-US" dirty="0" smtClean="0"/>
              <a:t>Or it may </a:t>
            </a:r>
            <a:r>
              <a:rPr lang="en-US" dirty="0"/>
              <a:t>be a complex multivalued decision, as to what may be the </a:t>
            </a:r>
            <a:r>
              <a:rPr lang="en-US" dirty="0" smtClean="0"/>
              <a:t>diagnosis for </a:t>
            </a:r>
            <a:r>
              <a:rPr lang="en-US" dirty="0"/>
              <a:t>a particular sickness.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6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52" y="1760717"/>
            <a:ext cx="8433193" cy="4344372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09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725" y="1370342"/>
            <a:ext cx="5178055" cy="4699820"/>
          </a:xfrm>
        </p:spPr>
        <p:txBody>
          <a:bodyPr>
            <a:normAutofit lnSpcReduction="10000"/>
          </a:bodyPr>
          <a:lstStyle/>
          <a:p>
            <a:r>
              <a:rPr lang="en-US" sz="2000" dirty="0" err="1"/>
              <a:t>T﻿he</a:t>
            </a:r>
            <a:r>
              <a:rPr lang="en-US" sz="2000" dirty="0"/>
              <a:t> regression model is described as a linear equation that follows.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 smtClean="0"/>
              <a:t> - </a:t>
            </a:r>
            <a:r>
              <a:rPr lang="en-US" sz="2000" dirty="0" smtClean="0"/>
              <a:t>dependent variable/predicted variable. </a:t>
            </a:r>
          </a:p>
          <a:p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dirty="0" smtClean="0"/>
              <a:t> - </a:t>
            </a:r>
            <a:r>
              <a:rPr lang="en-US" sz="2000" dirty="0" smtClean="0"/>
              <a:t>independent variable/predictor </a:t>
            </a:r>
            <a:r>
              <a:rPr lang="en-US" sz="2000" dirty="0"/>
              <a:t>variable. </a:t>
            </a:r>
            <a:endParaRPr lang="en-US" sz="2000" dirty="0" smtClean="0"/>
          </a:p>
          <a:p>
            <a:r>
              <a:rPr lang="en-US" sz="2100" dirty="0"/>
              <a:t>parameters: </a:t>
            </a:r>
            <a:r>
              <a:rPr lang="en-US" sz="2100" dirty="0" smtClean="0">
                <a:sym typeface="Symbol" panose="05050102010706020507" pitchFamily="18" charset="2"/>
              </a:rPr>
              <a:t></a:t>
            </a:r>
            <a:r>
              <a:rPr lang="en-US" sz="2100" baseline="-25000" dirty="0" smtClean="0"/>
              <a:t>0</a:t>
            </a:r>
            <a:r>
              <a:rPr lang="en-US" sz="2100" dirty="0" smtClean="0"/>
              <a:t> </a:t>
            </a:r>
            <a:r>
              <a:rPr lang="en-US" sz="2100" dirty="0"/>
              <a:t>is the intercept of the </a:t>
            </a:r>
            <a:r>
              <a:rPr lang="en-US" sz="2100" b="1" dirty="0"/>
              <a:t>regression</a:t>
            </a:r>
            <a:r>
              <a:rPr lang="en-US" sz="2100" dirty="0"/>
              <a:t> line; that is the predicted value when </a:t>
            </a:r>
            <a:r>
              <a:rPr lang="en-US" sz="2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100" dirty="0"/>
              <a:t> = 0 . </a:t>
            </a:r>
            <a:r>
              <a:rPr lang="en-US" sz="2100" dirty="0" smtClean="0">
                <a:sym typeface="Symbol" panose="05050102010706020507" pitchFamily="18" charset="2"/>
              </a:rPr>
              <a:t></a:t>
            </a:r>
            <a:r>
              <a:rPr lang="en-US" sz="2100" baseline="-25000" dirty="0" smtClean="0"/>
              <a:t>1</a:t>
            </a:r>
            <a:r>
              <a:rPr lang="en-US" sz="2100" dirty="0" smtClean="0"/>
              <a:t> </a:t>
            </a:r>
            <a:r>
              <a:rPr lang="en-US" sz="2100" dirty="0"/>
              <a:t>is the slope of the </a:t>
            </a:r>
            <a:r>
              <a:rPr lang="en-US" sz="2100" b="1" dirty="0"/>
              <a:t>regression</a:t>
            </a:r>
            <a:r>
              <a:rPr lang="en-US" sz="2100" dirty="0"/>
              <a:t> </a:t>
            </a:r>
            <a:r>
              <a:rPr lang="en-US" sz="2100" dirty="0" smtClean="0"/>
              <a:t>line.</a:t>
            </a:r>
          </a:p>
          <a:p>
            <a:r>
              <a:rPr lang="en-US" sz="2000" dirty="0" smtClean="0"/>
              <a:t>There could be many predictor variables </a:t>
            </a:r>
            <a:r>
              <a:rPr lang="en-US" sz="2000" dirty="0"/>
              <a:t>(such as </a:t>
            </a:r>
            <a:r>
              <a:rPr lang="en-US" sz="2000" i="1" dirty="0"/>
              <a:t>x</a:t>
            </a:r>
            <a:r>
              <a:rPr lang="en-US" sz="2000" dirty="0"/>
              <a:t>1, </a:t>
            </a:r>
            <a:r>
              <a:rPr lang="en-US" sz="2000" i="1" dirty="0"/>
              <a:t>x</a:t>
            </a:r>
            <a:r>
              <a:rPr lang="en-US" sz="2000" dirty="0"/>
              <a:t>2, . . .) in a regression equation. However, there </a:t>
            </a:r>
            <a:r>
              <a:rPr lang="en-US" sz="2000" dirty="0" smtClean="0"/>
              <a:t>can be </a:t>
            </a:r>
            <a:r>
              <a:rPr lang="en-US" sz="2000" dirty="0"/>
              <a:t>only one dependent variable (</a:t>
            </a:r>
            <a:r>
              <a:rPr lang="en-US" sz="2000" i="1" dirty="0"/>
              <a:t>y</a:t>
            </a:r>
            <a:r>
              <a:rPr lang="en-US" sz="2000" dirty="0"/>
              <a:t>) 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79" y="1945000"/>
            <a:ext cx="2771523" cy="548099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025691"/>
              </p:ext>
            </p:extLst>
          </p:nvPr>
        </p:nvGraphicFramePr>
        <p:xfrm>
          <a:off x="6280356" y="839688"/>
          <a:ext cx="2590800" cy="5363676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460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0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/>
                        <a:t>House Price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Size (sqft)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 $229,500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1850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$273,300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/>
                        <a:t>2190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$247,000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2100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/>
                        <a:t>$195,100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1930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$261,000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2300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$179,700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1710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$168,500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1550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$234,400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1920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$168,800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1840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$180,400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1720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$156,200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1660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$288,350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2405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$186,750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1525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$202,100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2030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/>
                        <a:t>$256,800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/>
                        <a:t>2240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57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062" y="1993565"/>
            <a:ext cx="4558552" cy="293994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059862"/>
              </p:ext>
            </p:extLst>
          </p:nvPr>
        </p:nvGraphicFramePr>
        <p:xfrm>
          <a:off x="1251872" y="1408775"/>
          <a:ext cx="2799937" cy="5048256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567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/>
                        <a:t>House Price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/>
                        <a:t>Size (</a:t>
                      </a:r>
                      <a:r>
                        <a:rPr lang="en-US" sz="1800" b="1" dirty="0" err="1"/>
                        <a:t>sqft</a:t>
                      </a:r>
                      <a:r>
                        <a:rPr lang="en-US" sz="1800" b="1" dirty="0"/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 $229,500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1850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$273,300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/>
                        <a:t>2190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$247,000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2100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/>
                        <a:t>$195,100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1930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$261,000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2300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$179,700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1710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$168,500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1550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$234,400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1920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$168,800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1840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$180,400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1720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$156,200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1660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$288,350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2405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$186,750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1525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$202,100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/>
                        <a:t>2030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551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/>
                        <a:t>$256,800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/>
                        <a:t>2240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66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Excel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22" y="1611277"/>
            <a:ext cx="8316965" cy="40346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5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2206" y="234704"/>
            <a:ext cx="7172953" cy="55307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Regression Analysis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94" y="841401"/>
            <a:ext cx="6881336" cy="11128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447" y="2000603"/>
            <a:ext cx="6910683" cy="428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0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80" y="1252618"/>
            <a:ext cx="3378588" cy="243687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69041" y="4275474"/>
            <a:ext cx="56990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GaramondPro-Bold"/>
              </a:rPr>
              <a:t>House Price ($) </a:t>
            </a:r>
            <a:r>
              <a:rPr lang="en-US" sz="2000" dirty="0">
                <a:solidFill>
                  <a:srgbClr val="FF0000"/>
                </a:solidFill>
                <a:latin typeface="MathematicalPiLTStd"/>
              </a:rPr>
              <a:t>= </a:t>
            </a:r>
            <a:r>
              <a:rPr lang="en-US" sz="2000" b="1" dirty="0">
                <a:solidFill>
                  <a:srgbClr val="FF0000"/>
                </a:solidFill>
                <a:latin typeface="AGaramondPro-Bold"/>
              </a:rPr>
              <a:t>139.48 </a:t>
            </a:r>
            <a:r>
              <a:rPr lang="en-US" sz="2000" dirty="0">
                <a:solidFill>
                  <a:srgbClr val="FF0000"/>
                </a:solidFill>
                <a:latin typeface="MathematicalPiLTStd"/>
              </a:rPr>
              <a:t>× </a:t>
            </a:r>
            <a:r>
              <a:rPr lang="en-US" sz="2000" b="1" dirty="0">
                <a:solidFill>
                  <a:srgbClr val="FF0000"/>
                </a:solidFill>
                <a:latin typeface="AGaramondPro-Bold"/>
              </a:rPr>
              <a:t>Size (</a:t>
            </a:r>
            <a:r>
              <a:rPr lang="en-US" sz="2000" b="1" dirty="0" err="1">
                <a:solidFill>
                  <a:srgbClr val="FF0000"/>
                </a:solidFill>
                <a:latin typeface="AGaramondPro-Bold"/>
              </a:rPr>
              <a:t>sqft</a:t>
            </a:r>
            <a:r>
              <a:rPr lang="en-US" sz="2000" b="1" dirty="0">
                <a:solidFill>
                  <a:srgbClr val="FF0000"/>
                </a:solidFill>
                <a:latin typeface="AGaramondPro-Bold"/>
              </a:rPr>
              <a:t>) </a:t>
            </a:r>
            <a:r>
              <a:rPr lang="en-US" sz="2000" dirty="0">
                <a:solidFill>
                  <a:srgbClr val="FF0000"/>
                </a:solidFill>
                <a:latin typeface="MathematicalPiLTStd"/>
              </a:rPr>
              <a:t>− </a:t>
            </a:r>
            <a:r>
              <a:rPr lang="en-US" sz="2000" b="1" dirty="0">
                <a:solidFill>
                  <a:srgbClr val="FF0000"/>
                </a:solidFill>
                <a:latin typeface="AGaramondPro-Bold"/>
              </a:rPr>
              <a:t>54,191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54102" y="5083491"/>
            <a:ext cx="49441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GaramondPro-Regular"/>
              </a:rPr>
              <a:t>This equation explains only </a:t>
            </a:r>
            <a:r>
              <a:rPr lang="en-US" sz="2000" dirty="0" smtClean="0">
                <a:solidFill>
                  <a:srgbClr val="0070C0"/>
                </a:solidFill>
                <a:latin typeface="AGaramondPro-Regular"/>
              </a:rPr>
              <a:t>79% </a:t>
            </a:r>
            <a:r>
              <a:rPr lang="en-US" sz="2000" dirty="0">
                <a:solidFill>
                  <a:srgbClr val="0070C0"/>
                </a:solidFill>
                <a:latin typeface="AGaramondPro-Regular"/>
              </a:rPr>
              <a:t>of the variance in house prices.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94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Scenario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66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643861"/>
              </p:ext>
            </p:extLst>
          </p:nvPr>
        </p:nvGraphicFramePr>
        <p:xfrm>
          <a:off x="2514600" y="1362737"/>
          <a:ext cx="4114800" cy="504825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695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5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House Price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Size (sqft)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#Rooms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$229,500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1850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4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$273,300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/>
                        <a:t>2190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5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$247,000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2100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4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$195,100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1930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3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$261,000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2300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4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$179,700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1710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2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$168,500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1550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2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$234,400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1920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4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$168,800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1840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2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$180,400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1720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2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$156,200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1660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2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$288,350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2405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5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$186,750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1525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3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$202,100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2030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2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5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$256,800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/>
                        <a:t>2240</a:t>
                      </a:r>
                      <a:endParaRPr lang="en-US" sz="1800" b="1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/>
                        <a:t>4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4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86" y="1514168"/>
            <a:ext cx="3064824" cy="252620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10586" y="4220304"/>
            <a:ext cx="71238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GaramondPro-Bold"/>
              </a:rPr>
              <a:t>House Price ($) </a:t>
            </a:r>
            <a:r>
              <a:rPr lang="en-US" sz="2000" dirty="0">
                <a:solidFill>
                  <a:srgbClr val="FF0000"/>
                </a:solidFill>
                <a:latin typeface="MathematicalPiLTStd"/>
              </a:rPr>
              <a:t>= </a:t>
            </a:r>
            <a:endParaRPr lang="en-US" sz="2000" dirty="0" smtClean="0">
              <a:solidFill>
                <a:srgbClr val="FF0000"/>
              </a:solidFill>
              <a:latin typeface="MathematicalPiLTStd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MathematicalPiLTStd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AGaramondPro-Bold"/>
              </a:rPr>
              <a:t>65.6 </a:t>
            </a:r>
            <a:r>
              <a:rPr lang="en-US" sz="2000" dirty="0">
                <a:solidFill>
                  <a:srgbClr val="FF0000"/>
                </a:solidFill>
                <a:latin typeface="MathematicalPiLTStd"/>
              </a:rPr>
              <a:t>× </a:t>
            </a:r>
            <a:r>
              <a:rPr lang="en-US" sz="2000" b="1" dirty="0">
                <a:solidFill>
                  <a:srgbClr val="FF0000"/>
                </a:solidFill>
                <a:latin typeface="AGaramondPro-Bold"/>
              </a:rPr>
              <a:t>Size (</a:t>
            </a:r>
            <a:r>
              <a:rPr lang="en-US" sz="2000" b="1" dirty="0" err="1">
                <a:solidFill>
                  <a:srgbClr val="FF0000"/>
                </a:solidFill>
                <a:latin typeface="AGaramondPro-Bold"/>
              </a:rPr>
              <a:t>sqft</a:t>
            </a:r>
            <a:r>
              <a:rPr lang="en-US" sz="2000" b="1" dirty="0">
                <a:solidFill>
                  <a:srgbClr val="FF0000"/>
                </a:solidFill>
                <a:latin typeface="AGaramondPro-Bold"/>
              </a:rPr>
              <a:t>) </a:t>
            </a:r>
            <a:r>
              <a:rPr lang="en-US" sz="2000" dirty="0">
                <a:solidFill>
                  <a:srgbClr val="FF0000"/>
                </a:solidFill>
                <a:latin typeface="MathematicalPiLTStd"/>
              </a:rPr>
              <a:t>+ </a:t>
            </a:r>
            <a:r>
              <a:rPr lang="en-US" sz="2000" b="1" dirty="0">
                <a:solidFill>
                  <a:srgbClr val="FF0000"/>
                </a:solidFill>
                <a:latin typeface="AGaramondPro-Bold"/>
              </a:rPr>
              <a:t>23,613 </a:t>
            </a:r>
            <a:r>
              <a:rPr lang="en-US" sz="2000" dirty="0">
                <a:solidFill>
                  <a:srgbClr val="FF0000"/>
                </a:solidFill>
                <a:latin typeface="MathematicalPiLTStd"/>
              </a:rPr>
              <a:t>× </a:t>
            </a:r>
            <a:r>
              <a:rPr lang="en-US" sz="2000" b="1" dirty="0">
                <a:solidFill>
                  <a:srgbClr val="FF0000"/>
                </a:solidFill>
                <a:latin typeface="AGaramondPro-Bold"/>
              </a:rPr>
              <a:t>Rooms </a:t>
            </a:r>
            <a:r>
              <a:rPr lang="en-US" sz="2000" dirty="0">
                <a:solidFill>
                  <a:srgbClr val="FF0000"/>
                </a:solidFill>
                <a:latin typeface="MathematicalPiLTStd"/>
              </a:rPr>
              <a:t>+ </a:t>
            </a:r>
            <a:r>
              <a:rPr lang="en-US" sz="2000" b="1" dirty="0">
                <a:solidFill>
                  <a:srgbClr val="FF0000"/>
                </a:solidFill>
                <a:latin typeface="AGaramondPro-Bold"/>
              </a:rPr>
              <a:t>12,924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10586" y="5108122"/>
            <a:ext cx="6712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GaramondPro-Regular"/>
              </a:rPr>
              <a:t>This equation shows a </a:t>
            </a:r>
            <a:r>
              <a:rPr lang="en-US" sz="2000" dirty="0" smtClean="0">
                <a:solidFill>
                  <a:srgbClr val="FF0000"/>
                </a:solidFill>
                <a:latin typeface="AGaramondPro-Regular"/>
              </a:rPr>
              <a:t>97% </a:t>
            </a:r>
            <a:r>
              <a:rPr lang="en-US" sz="2000" dirty="0">
                <a:solidFill>
                  <a:srgbClr val="FF0000"/>
                </a:solidFill>
                <a:latin typeface="AGaramondPro-Regular"/>
              </a:rPr>
              <a:t>goodness-of-fit with the data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5348177" y="2375000"/>
            <a:ext cx="3297328" cy="2930647"/>
          </a:xfrm>
          <a:custGeom>
            <a:avLst/>
            <a:gdLst>
              <a:gd name="connsiteX0" fmla="*/ 0 w 3297328"/>
              <a:gd name="connsiteY0" fmla="*/ 70488 h 2930647"/>
              <a:gd name="connsiteX1" fmla="*/ 1573618 w 3297328"/>
              <a:gd name="connsiteY1" fmla="*/ 198079 h 2930647"/>
              <a:gd name="connsiteX2" fmla="*/ 2945218 w 3297328"/>
              <a:gd name="connsiteY2" fmla="*/ 1750433 h 2930647"/>
              <a:gd name="connsiteX3" fmla="*/ 3285460 w 3297328"/>
              <a:gd name="connsiteY3" fmla="*/ 2590405 h 2930647"/>
              <a:gd name="connsiteX4" fmla="*/ 2647507 w 3297328"/>
              <a:gd name="connsiteY4" fmla="*/ 2930647 h 2930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7328" h="2930647">
                <a:moveTo>
                  <a:pt x="0" y="70488"/>
                </a:moveTo>
                <a:cubicBezTo>
                  <a:pt x="541374" y="-5712"/>
                  <a:pt x="1082748" y="-81912"/>
                  <a:pt x="1573618" y="198079"/>
                </a:cubicBezTo>
                <a:cubicBezTo>
                  <a:pt x="2064488" y="478070"/>
                  <a:pt x="2659911" y="1351712"/>
                  <a:pt x="2945218" y="1750433"/>
                </a:cubicBezTo>
                <a:cubicBezTo>
                  <a:pt x="3230525" y="2149154"/>
                  <a:pt x="3335078" y="2393703"/>
                  <a:pt x="3285460" y="2590405"/>
                </a:cubicBezTo>
                <a:cubicBezTo>
                  <a:pt x="3235842" y="2787107"/>
                  <a:pt x="2941674" y="2858877"/>
                  <a:pt x="2647507" y="2930647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1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8415" y="1582993"/>
            <a:ext cx="7572934" cy="469982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www.youtube.com/watch?v=GhrxgbQnEEU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https://www.youtube.com/watch?v=JvS2triCgOY&amp;feature=emb_rel_pause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9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Nonlinear Regression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relationship between the variables may also be curvilinear.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161" y="2530587"/>
            <a:ext cx="6185352" cy="325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9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508" y="1657421"/>
            <a:ext cx="7105892" cy="469982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Predicting Heart Attacks </a:t>
            </a:r>
            <a:r>
              <a:rPr lang="en-US" b="1" dirty="0" smtClean="0"/>
              <a:t>Using Decision Trees</a:t>
            </a:r>
          </a:p>
          <a:p>
            <a:r>
              <a:rPr lang="en-US" i="1" dirty="0"/>
              <a:t>A study was done at UC San Diego concerning heart disease patient data.</a:t>
            </a:r>
          </a:p>
          <a:p>
            <a:r>
              <a:rPr lang="en-US" i="1" dirty="0"/>
              <a:t>The patients were diagnosed with a heart attack from chest pain, </a:t>
            </a:r>
            <a:r>
              <a:rPr lang="en-US" i="1" dirty="0" smtClean="0"/>
              <a:t>diagnosed by </a:t>
            </a:r>
            <a:r>
              <a:rPr lang="en-US" i="1" dirty="0"/>
              <a:t>EKG, high enzyme levels in their heart muscles, and so on. </a:t>
            </a:r>
            <a:endParaRPr lang="en-US" i="1" dirty="0" smtClean="0"/>
          </a:p>
          <a:p>
            <a:r>
              <a:rPr lang="en-US" i="1" dirty="0" smtClean="0"/>
              <a:t>Predict </a:t>
            </a:r>
            <a:r>
              <a:rPr lang="en-US" i="1" dirty="0"/>
              <a:t>which of these patients was at risk of dying from a </a:t>
            </a:r>
            <a:r>
              <a:rPr lang="en-US" i="1" dirty="0" smtClean="0"/>
              <a:t>second heart </a:t>
            </a:r>
            <a:r>
              <a:rPr lang="en-US" i="1" dirty="0"/>
              <a:t>attack within the next 30 days. </a:t>
            </a:r>
            <a:endParaRPr lang="en-US" i="1" dirty="0" smtClean="0"/>
          </a:p>
          <a:p>
            <a:r>
              <a:rPr lang="en-US" i="1" dirty="0" smtClean="0"/>
              <a:t>The </a:t>
            </a:r>
            <a:r>
              <a:rPr lang="en-US" i="1" dirty="0"/>
              <a:t>prediction would determine </a:t>
            </a:r>
            <a:r>
              <a:rPr lang="en-US" i="1" dirty="0" smtClean="0"/>
              <a:t>the treatment </a:t>
            </a:r>
            <a:r>
              <a:rPr lang="en-US" i="1" dirty="0"/>
              <a:t>plan, such as whether to keep the patient in intensive care </a:t>
            </a:r>
            <a:r>
              <a:rPr lang="en-US" i="1" dirty="0" smtClean="0"/>
              <a:t>or not</a:t>
            </a:r>
            <a:r>
              <a:rPr lang="en-US" i="1" dirty="0"/>
              <a:t>. </a:t>
            </a:r>
            <a:endParaRPr lang="en-US" i="1" dirty="0" smtClean="0"/>
          </a:p>
          <a:p>
            <a:r>
              <a:rPr lang="en-US" i="1" dirty="0" smtClean="0"/>
              <a:t>Features: 100 </a:t>
            </a:r>
            <a:r>
              <a:rPr lang="en-US" b="1" dirty="0" smtClean="0">
                <a:sym typeface="Symbol" panose="05050102010706020507" pitchFamily="18" charset="2"/>
              </a:rPr>
              <a:t></a:t>
            </a:r>
            <a:r>
              <a:rPr lang="en-US" i="1" dirty="0" smtClean="0"/>
              <a:t> demographics, medical history</a:t>
            </a:r>
            <a:r>
              <a:rPr lang="en-US" i="1" dirty="0"/>
              <a:t>, and lab data. </a:t>
            </a:r>
            <a:endParaRPr lang="en-US" i="1" dirty="0" smtClean="0"/>
          </a:p>
          <a:p>
            <a:r>
              <a:rPr lang="en-US" i="1" dirty="0" smtClean="0"/>
              <a:t>Using </a:t>
            </a:r>
            <a:r>
              <a:rPr lang="en-US" i="1" dirty="0"/>
              <a:t>that data and </a:t>
            </a:r>
            <a:r>
              <a:rPr lang="en-US" i="1" dirty="0" smtClean="0"/>
              <a:t>the CART </a:t>
            </a:r>
            <a:r>
              <a:rPr lang="en-US" i="1" dirty="0"/>
              <a:t>algorithm, a decision tree was constructed.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7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6" y="1582993"/>
            <a:ext cx="3097418" cy="4699820"/>
          </a:xfrm>
        </p:spPr>
        <p:txBody>
          <a:bodyPr>
            <a:normAutofit/>
          </a:bodyPr>
          <a:lstStyle/>
          <a:p>
            <a:r>
              <a:rPr lang="en-US" sz="2000" dirty="0"/>
              <a:t>G</a:t>
            </a:r>
            <a:r>
              <a:rPr lang="en-US" sz="2000" dirty="0" smtClean="0"/>
              <a:t>iven </a:t>
            </a:r>
            <a:r>
              <a:rPr lang="en-US" sz="2000" dirty="0"/>
              <a:t>past data from electricity consumption (kWh) and </a:t>
            </a:r>
            <a:r>
              <a:rPr lang="en-US" sz="2000" dirty="0" smtClean="0"/>
              <a:t>temperature </a:t>
            </a:r>
            <a:r>
              <a:rPr lang="en-US" sz="2000" dirty="0"/>
              <a:t>(temp), the objective is to predict the electrical consumption from </a:t>
            </a:r>
            <a:r>
              <a:rPr lang="en-US" sz="2000" dirty="0" smtClean="0"/>
              <a:t>the temperature </a:t>
            </a:r>
            <a:r>
              <a:rPr lang="en-US" sz="2000" dirty="0"/>
              <a:t>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76749"/>
              </p:ext>
            </p:extLst>
          </p:nvPr>
        </p:nvGraphicFramePr>
        <p:xfrm>
          <a:off x="5239800" y="1582993"/>
          <a:ext cx="3022600" cy="4681538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167174">
                  <a:extLst>
                    <a:ext uri="{9D8B030D-6E8A-4147-A177-3AD203B41FA5}">
                      <a16:colId xmlns:a16="http://schemas.microsoft.com/office/drawing/2014/main" val="3665374440"/>
                    </a:ext>
                  </a:extLst>
                </a:gridCol>
                <a:gridCol w="1855426">
                  <a:extLst>
                    <a:ext uri="{9D8B030D-6E8A-4147-A177-3AD203B41FA5}">
                      <a16:colId xmlns:a16="http://schemas.microsoft.com/office/drawing/2014/main" val="3927791215"/>
                    </a:ext>
                  </a:extLst>
                </a:gridCol>
              </a:tblGrid>
              <a:tr h="6810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 dirty="0">
                          <a:effectLst/>
                        </a:rPr>
                        <a:t>Temp</a:t>
                      </a:r>
                      <a:endParaRPr lang="en-US" sz="2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 dirty="0" err="1">
                          <a:effectLst/>
                        </a:rPr>
                        <a:t>Kwatts</a:t>
                      </a:r>
                      <a:endParaRPr lang="en-US" sz="2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38647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 dirty="0">
                          <a:effectLst/>
                        </a:rPr>
                        <a:t>59.2</a:t>
                      </a:r>
                      <a:endParaRPr lang="en-US" sz="2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 dirty="0">
                          <a:effectLst/>
                        </a:rPr>
                        <a:t>9,730</a:t>
                      </a:r>
                      <a:endParaRPr lang="en-US" sz="2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851134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>
                          <a:effectLst/>
                        </a:rPr>
                        <a:t>61.9</a:t>
                      </a:r>
                      <a:endParaRPr lang="en-US" sz="21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 dirty="0">
                          <a:effectLst/>
                        </a:rPr>
                        <a:t>9,750</a:t>
                      </a:r>
                      <a:endParaRPr lang="en-US" sz="2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984924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>
                          <a:effectLst/>
                        </a:rPr>
                        <a:t>55.1</a:t>
                      </a:r>
                      <a:endParaRPr lang="en-US" sz="21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 dirty="0">
                          <a:effectLst/>
                        </a:rPr>
                        <a:t>10,180</a:t>
                      </a:r>
                      <a:endParaRPr lang="en-US" sz="2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330786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>
                          <a:effectLst/>
                        </a:rPr>
                        <a:t>66.2</a:t>
                      </a:r>
                      <a:endParaRPr lang="en-US" sz="21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 dirty="0">
                          <a:effectLst/>
                        </a:rPr>
                        <a:t>10,230</a:t>
                      </a:r>
                      <a:endParaRPr lang="en-US" sz="2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11208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>
                          <a:effectLst/>
                        </a:rPr>
                        <a:t>52.1</a:t>
                      </a:r>
                      <a:endParaRPr lang="en-US" sz="21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 dirty="0">
                          <a:effectLst/>
                        </a:rPr>
                        <a:t>10,800</a:t>
                      </a:r>
                      <a:endParaRPr lang="en-US" sz="2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59270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>
                          <a:effectLst/>
                        </a:rPr>
                        <a:t>69.9</a:t>
                      </a:r>
                      <a:endParaRPr lang="en-US" sz="21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 dirty="0">
                          <a:effectLst/>
                        </a:rPr>
                        <a:t>11,160</a:t>
                      </a:r>
                      <a:endParaRPr lang="en-US" sz="2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900094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>
                          <a:effectLst/>
                        </a:rPr>
                        <a:t>46.8</a:t>
                      </a:r>
                      <a:endParaRPr lang="en-US" sz="21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 dirty="0">
                          <a:effectLst/>
                        </a:rPr>
                        <a:t>12,530</a:t>
                      </a:r>
                      <a:endParaRPr lang="en-US" sz="2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661315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>
                          <a:effectLst/>
                        </a:rPr>
                        <a:t>76.8</a:t>
                      </a:r>
                      <a:endParaRPr lang="en-US" sz="21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 dirty="0">
                          <a:effectLst/>
                        </a:rPr>
                        <a:t>13,910</a:t>
                      </a:r>
                      <a:endParaRPr lang="en-US" sz="2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94347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>
                          <a:effectLst/>
                        </a:rPr>
                        <a:t>79.7</a:t>
                      </a:r>
                      <a:endParaRPr lang="en-US" sz="21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 dirty="0">
                          <a:effectLst/>
                        </a:rPr>
                        <a:t>15,110</a:t>
                      </a:r>
                      <a:endParaRPr lang="en-US" sz="2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264774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>
                          <a:effectLst/>
                        </a:rPr>
                        <a:t>79.3</a:t>
                      </a:r>
                      <a:endParaRPr lang="en-US" sz="21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 dirty="0">
                          <a:effectLst/>
                        </a:rPr>
                        <a:t>15,690</a:t>
                      </a:r>
                      <a:endParaRPr lang="en-US" sz="2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68694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>
                          <a:effectLst/>
                        </a:rPr>
                        <a:t>80.2</a:t>
                      </a:r>
                      <a:endParaRPr lang="en-US" sz="21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 dirty="0">
                          <a:effectLst/>
                        </a:rPr>
                        <a:t>17,020</a:t>
                      </a:r>
                      <a:endParaRPr lang="en-US" sz="2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094069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>
                          <a:effectLst/>
                        </a:rPr>
                        <a:t>83.3</a:t>
                      </a:r>
                      <a:endParaRPr lang="en-US" sz="21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100" b="1" u="none" strike="noStrike" dirty="0">
                          <a:effectLst/>
                        </a:rPr>
                        <a:t>17,880</a:t>
                      </a:r>
                      <a:endParaRPr lang="en-US" sz="2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FB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855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86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71</a:t>
            </a:fld>
            <a:endParaRPr lang="en-US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2124075" y="1530350"/>
          <a:ext cx="5635625" cy="412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5" name="Chart" r:id="rId4" imgW="4895850" imgH="3581603" progId="Excel.Sheet.8">
                  <p:embed/>
                </p:oleObj>
              </mc:Choice>
              <mc:Fallback>
                <p:oleObj name="Chart" r:id="rId4" imgW="4895850" imgH="3581603" progId="Excel.Sheet.8">
                  <p:embed/>
                  <p:pic>
                    <p:nvPicPr>
                      <p:cNvPr id="37891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530350"/>
                        <a:ext cx="5635625" cy="412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609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relationship between </a:t>
            </a:r>
            <a:r>
              <a:rPr lang="en-US" dirty="0"/>
              <a:t>temperature and </a:t>
            </a:r>
            <a:r>
              <a:rPr lang="en-US" dirty="0" err="1"/>
              <a:t>Kwatts</a:t>
            </a:r>
            <a:r>
              <a:rPr lang="en-US" dirty="0"/>
              <a:t> follows a curvilinear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Energy </a:t>
            </a:r>
            <a:r>
              <a:rPr lang="en-US" dirty="0"/>
              <a:t>consumption with </a:t>
            </a:r>
            <a:r>
              <a:rPr lang="en-US" dirty="0" smtClean="0"/>
              <a:t>shows temp-</a:t>
            </a:r>
            <a:r>
              <a:rPr lang="en-US" dirty="0" err="1" smtClean="0"/>
              <a:t>sq</a:t>
            </a:r>
            <a:r>
              <a:rPr lang="en-US" dirty="0" smtClean="0"/>
              <a:t> a strong linear </a:t>
            </a:r>
            <a:r>
              <a:rPr lang="en-US" dirty="0"/>
              <a:t>relationship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54" y="3239818"/>
            <a:ext cx="5702394" cy="340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3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Clr>
                <a:srgbClr val="FF0000"/>
              </a:buClr>
              <a:buSzPct val="120000"/>
              <a:buFont typeface="+mj-lt"/>
              <a:buAutoNum type="arabicParenR"/>
            </a:pPr>
            <a:r>
              <a:rPr lang="en-US" dirty="0"/>
              <a:t>Regression models are easy to understand as they are built </a:t>
            </a:r>
            <a:r>
              <a:rPr lang="en-US" dirty="0" smtClean="0"/>
              <a:t>upon basic </a:t>
            </a:r>
            <a:r>
              <a:rPr lang="en-US" dirty="0"/>
              <a:t>statistical principles, such as correlation and least square error.</a:t>
            </a:r>
          </a:p>
          <a:p>
            <a:pPr marL="457200" indent="-457200">
              <a:buClr>
                <a:srgbClr val="FF0000"/>
              </a:buClr>
              <a:buSzPct val="120000"/>
              <a:buFont typeface="+mj-lt"/>
              <a:buAutoNum type="arabicParenR"/>
            </a:pPr>
            <a:r>
              <a:rPr lang="en-US" dirty="0" smtClean="0"/>
              <a:t>Regression </a:t>
            </a:r>
            <a:r>
              <a:rPr lang="en-US" dirty="0"/>
              <a:t>models provide simple algebraic equations that are </a:t>
            </a:r>
            <a:r>
              <a:rPr lang="en-US" dirty="0" smtClean="0"/>
              <a:t>easy to </a:t>
            </a:r>
            <a:r>
              <a:rPr lang="en-US" dirty="0"/>
              <a:t>understand and use.</a:t>
            </a:r>
          </a:p>
          <a:p>
            <a:pPr marL="457200" indent="-457200">
              <a:buClr>
                <a:srgbClr val="FF0000"/>
              </a:buClr>
              <a:buSzPct val="120000"/>
              <a:buFont typeface="+mj-lt"/>
              <a:buAutoNum type="arabicParenR"/>
            </a:pPr>
            <a:r>
              <a:rPr lang="en-US" dirty="0" smtClean="0"/>
              <a:t>The </a:t>
            </a:r>
            <a:r>
              <a:rPr lang="en-US" dirty="0"/>
              <a:t>strength (or the goodness of fit) of the regression model is </a:t>
            </a:r>
            <a:r>
              <a:rPr lang="en-US" dirty="0" smtClean="0"/>
              <a:t>measured in </a:t>
            </a:r>
            <a:r>
              <a:rPr lang="en-US" dirty="0"/>
              <a:t>terms of the correlation coefficients, and other related </a:t>
            </a:r>
            <a:r>
              <a:rPr lang="en-US" dirty="0" smtClean="0"/>
              <a:t>statistical parameters </a:t>
            </a:r>
            <a:r>
              <a:rPr lang="en-US" dirty="0"/>
              <a:t>that are well understood.</a:t>
            </a:r>
          </a:p>
          <a:p>
            <a:pPr marL="457200" indent="-457200">
              <a:buClr>
                <a:srgbClr val="FF0000"/>
              </a:buClr>
              <a:buSzPct val="120000"/>
              <a:buFont typeface="+mj-lt"/>
              <a:buAutoNum type="arabicParenR"/>
            </a:pPr>
            <a:r>
              <a:rPr lang="en-US" dirty="0" smtClean="0"/>
              <a:t>Regression </a:t>
            </a:r>
            <a:r>
              <a:rPr lang="en-US" dirty="0"/>
              <a:t>models can match and beat the predictive power of </a:t>
            </a:r>
            <a:r>
              <a:rPr lang="en-US" dirty="0" smtClean="0"/>
              <a:t>other modeling </a:t>
            </a:r>
            <a:r>
              <a:rPr lang="en-US" dirty="0"/>
              <a:t>techniques</a:t>
            </a:r>
            <a:r>
              <a:rPr lang="en-US" dirty="0" smtClean="0"/>
              <a:t>. </a:t>
            </a:r>
            <a:endParaRPr lang="en-US" dirty="0"/>
          </a:p>
          <a:p>
            <a:pPr marL="457200" indent="-457200">
              <a:buClr>
                <a:srgbClr val="FF0000"/>
              </a:buClr>
              <a:buSzPct val="120000"/>
              <a:buFont typeface="+mj-lt"/>
              <a:buAutoNum type="arabicParenR"/>
            </a:pPr>
            <a:r>
              <a:rPr lang="en-US" dirty="0" smtClean="0"/>
              <a:t>Regression </a:t>
            </a:r>
            <a:r>
              <a:rPr lang="en-US" dirty="0"/>
              <a:t>models can include all the variables that one wants </a:t>
            </a:r>
            <a:r>
              <a:rPr lang="en-US" dirty="0" smtClean="0"/>
              <a:t>to include </a:t>
            </a:r>
            <a:r>
              <a:rPr lang="en-US" dirty="0"/>
              <a:t>in the model.</a:t>
            </a:r>
          </a:p>
          <a:p>
            <a:pPr marL="457200" indent="-457200">
              <a:buClr>
                <a:srgbClr val="FF0000"/>
              </a:buClr>
              <a:buSzPct val="120000"/>
              <a:buFont typeface="+mj-lt"/>
              <a:buAutoNum type="arabicParenR"/>
            </a:pPr>
            <a:r>
              <a:rPr lang="en-US" dirty="0" smtClean="0"/>
              <a:t>Regression </a:t>
            </a:r>
            <a:r>
              <a:rPr lang="en-US" dirty="0"/>
              <a:t>modeling tools are pervasive. They are found in </a:t>
            </a:r>
            <a:r>
              <a:rPr lang="en-US" dirty="0" smtClean="0"/>
              <a:t>statistical packages </a:t>
            </a:r>
            <a:r>
              <a:rPr lang="en-US" dirty="0"/>
              <a:t>as well as data mining packages. MS Excel spreadsheets </a:t>
            </a:r>
            <a:r>
              <a:rPr lang="en-US" dirty="0" smtClean="0"/>
              <a:t>can also </a:t>
            </a:r>
            <a:r>
              <a:rPr lang="en-US" dirty="0"/>
              <a:t>provide simple regression modeling capabilities.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Regression models cannot cover for poor data quality </a:t>
            </a:r>
            <a:r>
              <a:rPr lang="en-US" dirty="0" smtClean="0"/>
              <a:t>issues</a:t>
            </a:r>
          </a:p>
          <a:p>
            <a:r>
              <a:rPr lang="en-US" dirty="0"/>
              <a:t>Regression models suffer from collinear problems (meaning </a:t>
            </a:r>
            <a:r>
              <a:rPr lang="en-US" dirty="0" smtClean="0"/>
              <a:t>strong linear </a:t>
            </a:r>
            <a:r>
              <a:rPr lang="en-US" dirty="0"/>
              <a:t>correlations among some independent variables</a:t>
            </a:r>
            <a:r>
              <a:rPr lang="en-US" dirty="0" smtClean="0"/>
              <a:t>).</a:t>
            </a:r>
          </a:p>
          <a:p>
            <a:r>
              <a:rPr lang="en-US" dirty="0"/>
              <a:t>Regression models will not automatically choose between highly </a:t>
            </a:r>
            <a:r>
              <a:rPr lang="en-US" dirty="0" smtClean="0"/>
              <a:t>collinear variables</a:t>
            </a:r>
            <a:r>
              <a:rPr lang="en-US" dirty="0"/>
              <a:t>, although some packages attempt to do that</a:t>
            </a:r>
            <a:r>
              <a:rPr lang="en-US" dirty="0" smtClean="0"/>
              <a:t>.</a:t>
            </a:r>
          </a:p>
          <a:p>
            <a:r>
              <a:rPr lang="en-US" dirty="0"/>
              <a:t>Regression models do not automatically take care of </a:t>
            </a:r>
            <a:r>
              <a:rPr lang="en-US" dirty="0" smtClean="0"/>
              <a:t>nonlinearity</a:t>
            </a:r>
          </a:p>
          <a:p>
            <a:r>
              <a:rPr lang="en-US" dirty="0"/>
              <a:t>Regression models work only with numeric data and not with </a:t>
            </a:r>
            <a:r>
              <a:rPr lang="en-US" dirty="0" smtClean="0"/>
              <a:t>categorical variables</a:t>
            </a:r>
            <a:r>
              <a:rPr lang="en-US" dirty="0"/>
              <a:t>.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0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43" y="1219128"/>
            <a:ext cx="5918032" cy="403335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952" y="787783"/>
            <a:ext cx="3154763" cy="9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7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Example…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"/>
          <a:stretch/>
        </p:blipFill>
        <p:spPr>
          <a:xfrm>
            <a:off x="1799218" y="1850065"/>
            <a:ext cx="5769805" cy="41360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38" y="1024857"/>
            <a:ext cx="2284803" cy="74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4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763792"/>
          </a:xfrm>
        </p:spPr>
        <p:txBody>
          <a:bodyPr>
            <a:normAutofit/>
          </a:bodyPr>
          <a:lstStyle/>
          <a:p>
            <a:r>
              <a:rPr lang="en-US" sz="6600" dirty="0" smtClean="0"/>
              <a:t>A N </a:t>
            </a:r>
            <a:r>
              <a:rPr lang="en-US" sz="6600" dirty="0" err="1" smtClean="0"/>
              <a:t>N</a:t>
            </a:r>
            <a:endParaRPr lang="en-US" sz="6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neural networks (ANNs) are inspired by the </a:t>
            </a:r>
            <a:r>
              <a:rPr lang="en-US" dirty="0" smtClean="0"/>
              <a:t>information processing model </a:t>
            </a:r>
            <a:r>
              <a:rPr lang="en-US" dirty="0"/>
              <a:t>of the mind/brain. </a:t>
            </a:r>
          </a:p>
          <a:p>
            <a:r>
              <a:rPr lang="en-US" dirty="0" smtClean="0"/>
              <a:t>The </a:t>
            </a:r>
            <a:r>
              <a:rPr lang="en-US" dirty="0"/>
              <a:t>human brain consists of </a:t>
            </a:r>
            <a:r>
              <a:rPr lang="en-US" dirty="0" smtClean="0"/>
              <a:t>billions of </a:t>
            </a:r>
            <a:r>
              <a:rPr lang="en-US" dirty="0"/>
              <a:t>neurons that link with one another in an intricate pattern. </a:t>
            </a:r>
            <a:endParaRPr lang="en-US" dirty="0" smtClean="0"/>
          </a:p>
          <a:p>
            <a:r>
              <a:rPr lang="en-US" dirty="0" smtClean="0"/>
              <a:t>Every neuron receives </a:t>
            </a:r>
            <a:r>
              <a:rPr lang="en-US" dirty="0"/>
              <a:t>information from many other neurons, processes it, gets excited </a:t>
            </a:r>
            <a:r>
              <a:rPr lang="en-US" dirty="0" smtClean="0"/>
              <a:t>or not</a:t>
            </a:r>
            <a:r>
              <a:rPr lang="en-US" dirty="0"/>
              <a:t>, and passes its state information to other neurons.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5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ANNs are composed of a large number of highly </a:t>
            </a:r>
            <a:r>
              <a:rPr lang="en-US" dirty="0" smtClean="0"/>
              <a:t>interconnected processing </a:t>
            </a:r>
            <a:r>
              <a:rPr lang="en-US" dirty="0"/>
              <a:t>elements (neurons) working in a multilayered structures </a:t>
            </a:r>
            <a:r>
              <a:rPr lang="en-US" dirty="0" smtClean="0"/>
              <a:t>that receive </a:t>
            </a:r>
            <a:r>
              <a:rPr lang="en-US" dirty="0"/>
              <a:t>inputs, process the inputs, and produce an output. </a:t>
            </a:r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/>
              <a:t>ANN </a:t>
            </a:r>
            <a:r>
              <a:rPr lang="en-US" dirty="0" smtClean="0"/>
              <a:t>is designed </a:t>
            </a:r>
            <a:r>
              <a:rPr lang="en-US" dirty="0"/>
              <a:t>for a specific application, such as pattern recognition or </a:t>
            </a:r>
            <a:r>
              <a:rPr lang="en-US" dirty="0" smtClean="0"/>
              <a:t>data classification</a:t>
            </a:r>
            <a:r>
              <a:rPr lang="en-US" dirty="0"/>
              <a:t>, and trained through a learning process. </a:t>
            </a:r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like in </a:t>
            </a:r>
            <a:r>
              <a:rPr lang="en-US" dirty="0" smtClean="0"/>
              <a:t>biological systems</a:t>
            </a:r>
            <a:r>
              <a:rPr lang="en-US" dirty="0"/>
              <a:t>, ANNs make adjustments to the synaptic connections </a:t>
            </a:r>
            <a:r>
              <a:rPr lang="en-US" dirty="0" smtClean="0"/>
              <a:t>with each </a:t>
            </a:r>
            <a:r>
              <a:rPr lang="en-US" dirty="0"/>
              <a:t>learning instance.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0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/>
              <a:t>I</a:t>
            </a:r>
            <a:r>
              <a:rPr lang="en-US" sz="2800" i="1" dirty="0" smtClean="0"/>
              <a:t>f </a:t>
            </a:r>
            <a:r>
              <a:rPr lang="en-US" sz="2800" i="1" dirty="0"/>
              <a:t>blood pressure (BP) was low (≤90), </a:t>
            </a:r>
            <a:r>
              <a:rPr lang="en-US" sz="2800" i="1" dirty="0" smtClean="0"/>
              <a:t>the chance </a:t>
            </a:r>
            <a:r>
              <a:rPr lang="en-US" sz="2800" i="1" dirty="0"/>
              <a:t>of another heart attack </a:t>
            </a:r>
            <a:r>
              <a:rPr lang="en-US" sz="2800" i="1" dirty="0" smtClean="0"/>
              <a:t>is 70%</a:t>
            </a:r>
          </a:p>
          <a:p>
            <a:r>
              <a:rPr lang="en-US" sz="2800" i="1" dirty="0"/>
              <a:t>If the age </a:t>
            </a:r>
            <a:r>
              <a:rPr lang="en-US" sz="2800" i="1" dirty="0" smtClean="0"/>
              <a:t>was low </a:t>
            </a:r>
            <a:r>
              <a:rPr lang="en-US" sz="2800" i="1" dirty="0"/>
              <a:t>(≤62), then the patient’s survival was almost guaranteed (</a:t>
            </a:r>
            <a:r>
              <a:rPr lang="en-US" sz="2800" i="1" dirty="0" smtClean="0"/>
              <a:t>98%).</a:t>
            </a:r>
          </a:p>
          <a:p>
            <a:r>
              <a:rPr lang="en-US" sz="2800" i="1" dirty="0" smtClean="0"/>
              <a:t>Accuracy = 86.5%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8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Artificial Neural Networks (ANN)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483241" y="5298260"/>
            <a:ext cx="670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b="0" dirty="0"/>
              <a:t>Output Y is 1 if at least two of the three inputs are equal to 1.</a:t>
            </a:r>
          </a:p>
        </p:txBody>
      </p:sp>
      <p:graphicFrame>
        <p:nvGraphicFramePr>
          <p:cNvPr id="3075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5544485"/>
              </p:ext>
            </p:extLst>
          </p:nvPr>
        </p:nvGraphicFramePr>
        <p:xfrm>
          <a:off x="1065212" y="1325525"/>
          <a:ext cx="8078788" cy="350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2" name="Visio" r:id="rId4" imgW="8939428" imgH="3877354" progId="Visio.Drawing.6">
                  <p:embed/>
                </p:oleObj>
              </mc:Choice>
              <mc:Fallback>
                <p:oleObj name="Visio" r:id="rId4" imgW="8939428" imgH="3877354" progId="Visio.Drawing.6">
                  <p:embed/>
                  <p:pic>
                    <p:nvPicPr>
                      <p:cNvPr id="307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212" y="1325525"/>
                        <a:ext cx="8078788" cy="350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23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Artificial Neural Networks (ANN)</a:t>
            </a:r>
          </a:p>
        </p:txBody>
      </p:sp>
      <p:graphicFrame>
        <p:nvGraphicFramePr>
          <p:cNvPr id="4099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1351301"/>
              </p:ext>
            </p:extLst>
          </p:nvPr>
        </p:nvGraphicFramePr>
        <p:xfrm>
          <a:off x="1200406" y="1239262"/>
          <a:ext cx="8078788" cy="350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0" name="Visio" r:id="rId4" imgW="8939428" imgH="3877354" progId="Visio.Drawing.6">
                  <p:embed/>
                </p:oleObj>
              </mc:Choice>
              <mc:Fallback>
                <p:oleObj name="Visio" r:id="rId4" imgW="8939428" imgH="3877354" progId="Visio.Drawing.6">
                  <p:embed/>
                  <p:pic>
                    <p:nvPicPr>
                      <p:cNvPr id="409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406" y="1239262"/>
                        <a:ext cx="8078788" cy="350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151840"/>
              </p:ext>
            </p:extLst>
          </p:nvPr>
        </p:nvGraphicFramePr>
        <p:xfrm>
          <a:off x="2282863" y="4942367"/>
          <a:ext cx="5346700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1" name="Equation" r:id="rId6" imgW="2362200" imgH="711200" progId="Equation.3">
                  <p:embed/>
                </p:oleObj>
              </mc:Choice>
              <mc:Fallback>
                <p:oleObj name="Equation" r:id="rId6" imgW="2362200" imgH="711200" progId="Equation.3">
                  <p:embed/>
                  <p:pic>
                    <p:nvPicPr>
                      <p:cNvPr id="410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63" y="4942367"/>
                        <a:ext cx="5346700" cy="141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55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US" b="1" dirty="0" smtClean="0">
                <a:solidFill>
                  <a:srgbClr val="C00000"/>
                </a:solidFill>
              </a:rPr>
              <a:t>Artificial Neural Networks (ANN)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05786" y="1371600"/>
            <a:ext cx="3351914" cy="51054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400" smtClean="0"/>
              <a:t>Model is an assembly of inter-connected nodes and weighted links</a:t>
            </a:r>
          </a:p>
          <a:p>
            <a:endParaRPr lang="en-US" altLang="en-US" sz="2400" smtClean="0"/>
          </a:p>
          <a:p>
            <a:r>
              <a:rPr lang="en-US" altLang="en-US" sz="2400" smtClean="0"/>
              <a:t>Output node sums up each of its input value according to the weights of its links</a:t>
            </a:r>
          </a:p>
          <a:p>
            <a:endParaRPr lang="en-US" altLang="en-US" sz="2400" smtClean="0"/>
          </a:p>
          <a:p>
            <a:r>
              <a:rPr lang="en-US" altLang="en-US" sz="2400" smtClean="0"/>
              <a:t>Compare output node against some threshold t</a:t>
            </a:r>
            <a:endParaRPr lang="en-US" altLang="en-US" sz="2400" dirty="0" smtClean="0"/>
          </a:p>
        </p:txBody>
      </p:sp>
      <p:graphicFrame>
        <p:nvGraphicFramePr>
          <p:cNvPr id="5124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267200" y="990600"/>
          <a:ext cx="4800600" cy="304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4" name="Visio" r:id="rId4" imgW="6766001" imgH="4291319" progId="Visio.Drawing.6">
                  <p:embed/>
                </p:oleObj>
              </mc:Choice>
              <mc:Fallback>
                <p:oleObj name="Visio" r:id="rId4" imgW="6766001" imgH="4291319" progId="Visio.Drawing.6">
                  <p:embed/>
                  <p:pic>
                    <p:nvPicPr>
                      <p:cNvPr id="512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990600"/>
                        <a:ext cx="4800600" cy="304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4572000" y="3962400"/>
            <a:ext cx="2590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/>
              <a:t>Perceptron Model</a:t>
            </a:r>
          </a:p>
        </p:txBody>
      </p:sp>
      <p:graphicFrame>
        <p:nvGraphicFramePr>
          <p:cNvPr id="5126" name="Object 3"/>
          <p:cNvGraphicFramePr>
            <a:graphicFrameLocks noChangeAspect="1"/>
          </p:cNvGraphicFramePr>
          <p:nvPr/>
        </p:nvGraphicFramePr>
        <p:xfrm>
          <a:off x="5410200" y="4419600"/>
          <a:ext cx="2901950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5" name="Equation" r:id="rId6" imgW="1333500" imgH="889000" progId="Equation.3">
                  <p:embed/>
                </p:oleObj>
              </mc:Choice>
              <mc:Fallback>
                <p:oleObj name="Equation" r:id="rId6" imgW="1333500" imgH="889000" progId="Equation.3">
                  <p:embed/>
                  <p:pic>
                    <p:nvPicPr>
                      <p:cNvPr id="512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419600"/>
                        <a:ext cx="2901950" cy="193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171547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34625" y="520923"/>
            <a:ext cx="6589200" cy="861310"/>
          </a:xfrm>
        </p:spPr>
        <p:txBody>
          <a:bodyPr/>
          <a:lstStyle/>
          <a:p>
            <a:r>
              <a:rPr lang="en-US" altLang="en-US" b="1" smtClean="0">
                <a:solidFill>
                  <a:srgbClr val="C00000"/>
                </a:solidFill>
              </a:rPr>
              <a:t>General Structure of ANN</a:t>
            </a:r>
          </a:p>
        </p:txBody>
      </p:sp>
      <p:graphicFrame>
        <p:nvGraphicFramePr>
          <p:cNvPr id="6147" name="Object 2"/>
          <p:cNvGraphicFramePr>
            <a:graphicFrameLocks noGrp="1" noChangeAspect="1"/>
          </p:cNvGraphicFramePr>
          <p:nvPr>
            <p:ph sz="half" idx="1"/>
          </p:nvPr>
        </p:nvGraphicFramePr>
        <p:xfrm>
          <a:off x="4572000" y="1981200"/>
          <a:ext cx="4419600" cy="246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0" name="Visio" r:id="rId4" imgW="7962595" imgH="4433250" progId="Visio.Drawing.11">
                  <p:embed/>
                </p:oleObj>
              </mc:Choice>
              <mc:Fallback>
                <p:oleObj name="Visio" r:id="rId4" imgW="7962595" imgH="4433250" progId="Visio.Drawing.11">
                  <p:embed/>
                  <p:pic>
                    <p:nvPicPr>
                      <p:cNvPr id="614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981200"/>
                        <a:ext cx="4419600" cy="246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381000" y="1143000"/>
          <a:ext cx="390525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1" name="Visio" r:id="rId6" imgW="5417922" imgH="6555254" progId="Visio.Drawing.6">
                  <p:embed/>
                </p:oleObj>
              </mc:Choice>
              <mc:Fallback>
                <p:oleObj name="Visio" r:id="rId6" imgW="5417922" imgH="6555254" progId="Visio.Drawing.6">
                  <p:embed/>
                  <p:pic>
                    <p:nvPicPr>
                      <p:cNvPr id="614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3905250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4667693" y="4917558"/>
            <a:ext cx="422821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400" b="0" dirty="0">
                <a:solidFill>
                  <a:srgbClr val="0070C0"/>
                </a:solidFill>
              </a:rPr>
              <a:t>Training ANN means learning the weights of the neurons</a:t>
            </a:r>
          </a:p>
        </p:txBody>
      </p:sp>
      <p:sp>
        <p:nvSpPr>
          <p:cNvPr id="6150" name="AutoShape 6"/>
          <p:cNvSpPr>
            <a:spLocks noChangeArrowheads="1"/>
          </p:cNvSpPr>
          <p:nvPr/>
        </p:nvSpPr>
        <p:spPr bwMode="auto">
          <a:xfrm>
            <a:off x="3429000" y="3886200"/>
            <a:ext cx="2743200" cy="685800"/>
          </a:xfrm>
          <a:prstGeom prst="curvedUpArrow">
            <a:avLst>
              <a:gd name="adj1" fmla="val 44296"/>
              <a:gd name="adj2" fmla="val 124296"/>
              <a:gd name="adj3" fmla="val 37292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0536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Artificial Neural Networks (ANN)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8415" y="1514168"/>
            <a:ext cx="7175986" cy="4768645"/>
          </a:xfrm>
        </p:spPr>
        <p:txBody>
          <a:bodyPr/>
          <a:lstStyle/>
          <a:p>
            <a:r>
              <a:rPr lang="en-US" altLang="en-US" dirty="0" smtClean="0"/>
              <a:t>Various types of neural network topology</a:t>
            </a:r>
          </a:p>
          <a:p>
            <a:pPr lvl="1"/>
            <a:r>
              <a:rPr lang="en-US" altLang="en-US" dirty="0" smtClean="0"/>
              <a:t>single-layered network (perceptron) versus </a:t>
            </a:r>
            <a:br>
              <a:rPr lang="en-US" altLang="en-US" dirty="0" smtClean="0"/>
            </a:br>
            <a:r>
              <a:rPr lang="en-US" altLang="en-US" dirty="0" smtClean="0"/>
              <a:t>multi-layered network</a:t>
            </a:r>
          </a:p>
          <a:p>
            <a:pPr lvl="1"/>
            <a:r>
              <a:rPr lang="en-US" altLang="en-US" dirty="0" smtClean="0"/>
              <a:t>Feed-forward versus recurrent network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Various types of </a:t>
            </a:r>
            <a:br>
              <a:rPr lang="en-US" altLang="en-US" dirty="0" smtClean="0"/>
            </a:br>
            <a:r>
              <a:rPr lang="en-US" altLang="en-US" dirty="0" smtClean="0"/>
              <a:t>activation functions (f)</a:t>
            </a:r>
          </a:p>
          <a:p>
            <a:pPr lvl="1"/>
            <a:endParaRPr lang="en-US" altLang="en-US" dirty="0" smtClean="0"/>
          </a:p>
        </p:txBody>
      </p:sp>
      <p:graphicFrame>
        <p:nvGraphicFramePr>
          <p:cNvPr id="7172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5917620"/>
              </p:ext>
            </p:extLst>
          </p:nvPr>
        </p:nvGraphicFramePr>
        <p:xfrm>
          <a:off x="2047875" y="4968395"/>
          <a:ext cx="240347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9" name="Equation" r:id="rId4" imgW="990360" imgH="342720" progId="Equation.3">
                  <p:embed/>
                </p:oleObj>
              </mc:Choice>
              <mc:Fallback>
                <p:oleObj name="Equation" r:id="rId4" imgW="990360" imgH="342720" progId="Equation.3">
                  <p:embed/>
                  <p:pic>
                    <p:nvPicPr>
                      <p:cNvPr id="717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75" y="4968395"/>
                        <a:ext cx="2403475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3" name="Picture 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9586" y="3220526"/>
            <a:ext cx="4083050" cy="3062287"/>
          </a:xfrm>
          <a:noFill/>
        </p:spPr>
      </p:pic>
    </p:spTree>
    <p:extLst>
      <p:ext uri="{BB962C8B-B14F-4D97-AF65-F5344CB8AC3E}">
        <p14:creationId xmlns:p14="http://schemas.microsoft.com/office/powerpoint/2010/main" val="163244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Perceptron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 smtClean="0"/>
              <a:t>Single layer network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Contains only input and output nodes</a:t>
            </a:r>
          </a:p>
          <a:p>
            <a:pPr lvl="3">
              <a:lnSpc>
                <a:spcPct val="90000"/>
              </a:lnSpc>
            </a:pPr>
            <a:endParaRPr lang="en-US" altLang="en-US" dirty="0" smtClean="0"/>
          </a:p>
          <a:p>
            <a:pPr>
              <a:lnSpc>
                <a:spcPct val="90000"/>
              </a:lnSpc>
            </a:pPr>
            <a:r>
              <a:rPr lang="en-US" altLang="en-US" dirty="0" smtClean="0"/>
              <a:t>Activation function:  f = sign(</a:t>
            </a:r>
            <a:r>
              <a:rPr lang="en-US" altLang="en-US" dirty="0" err="1" smtClean="0"/>
              <a:t>w</a:t>
            </a:r>
            <a:r>
              <a:rPr lang="en-US" altLang="en-US" dirty="0" err="1" smtClean="0">
                <a:sym typeface="Symbol" pitchFamily="18" charset="2"/>
              </a:rPr>
              <a:t></a:t>
            </a:r>
            <a:r>
              <a:rPr lang="en-US" altLang="en-US" dirty="0" err="1" smtClean="0"/>
              <a:t>x</a:t>
            </a:r>
            <a:r>
              <a:rPr lang="en-US" altLang="en-US" dirty="0" smtClean="0"/>
              <a:t>)</a:t>
            </a:r>
          </a:p>
          <a:p>
            <a:pPr lvl="3">
              <a:lnSpc>
                <a:spcPct val="90000"/>
              </a:lnSpc>
            </a:pPr>
            <a:endParaRPr lang="en-US" altLang="en-US" dirty="0" smtClean="0"/>
          </a:p>
          <a:p>
            <a:pPr>
              <a:lnSpc>
                <a:spcPct val="90000"/>
              </a:lnSpc>
            </a:pPr>
            <a:r>
              <a:rPr lang="en-US" altLang="en-US" dirty="0" smtClean="0"/>
              <a:t>Applying model is straightforward</a:t>
            </a:r>
          </a:p>
          <a:p>
            <a:pPr>
              <a:lnSpc>
                <a:spcPct val="90000"/>
              </a:lnSpc>
            </a:pPr>
            <a:endParaRPr lang="en-US" altLang="en-US" dirty="0" smtClean="0"/>
          </a:p>
          <a:p>
            <a:pPr>
              <a:lnSpc>
                <a:spcPct val="90000"/>
              </a:lnSpc>
            </a:pPr>
            <a:endParaRPr lang="en-US" altLang="en-US" dirty="0" smtClean="0"/>
          </a:p>
          <a:p>
            <a:pPr>
              <a:lnSpc>
                <a:spcPct val="90000"/>
              </a:lnSpc>
            </a:pPr>
            <a:endParaRPr lang="en-US" altLang="en-US" dirty="0" smtClean="0"/>
          </a:p>
          <a:p>
            <a:pPr lvl="1">
              <a:lnSpc>
                <a:spcPct val="90000"/>
              </a:lnSpc>
            </a:pPr>
            <a:endParaRPr lang="en-US" altLang="en-US" dirty="0" smtClean="0"/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X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 = 1, X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 = 0, X</a:t>
            </a:r>
            <a:r>
              <a:rPr lang="en-US" altLang="en-US" baseline="-25000" dirty="0" smtClean="0"/>
              <a:t>3</a:t>
            </a:r>
            <a:r>
              <a:rPr lang="en-US" altLang="en-US" dirty="0" smtClean="0"/>
              <a:t> =1 =&gt; y = sign(0.2) = 1</a:t>
            </a:r>
          </a:p>
        </p:txBody>
      </p:sp>
      <p:graphicFrame>
        <p:nvGraphicFramePr>
          <p:cNvPr id="8196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520751957"/>
              </p:ext>
            </p:extLst>
          </p:nvPr>
        </p:nvGraphicFramePr>
        <p:xfrm>
          <a:off x="2360428" y="3932903"/>
          <a:ext cx="5257800" cy="158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2" name="Equation" r:id="rId4" imgW="2362200" imgH="711200" progId="Equation.3">
                  <p:embed/>
                </p:oleObj>
              </mc:Choice>
              <mc:Fallback>
                <p:oleObj name="Equation" r:id="rId4" imgW="2362200" imgH="711200" progId="Equation.3">
                  <p:embed/>
                  <p:pic>
                    <p:nvPicPr>
                      <p:cNvPr id="819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428" y="3932903"/>
                        <a:ext cx="5257800" cy="158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752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Perceptron Learning Rule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Initialize the weights (w</a:t>
            </a:r>
            <a:r>
              <a:rPr lang="en-US" altLang="en-US" baseline="-25000" dirty="0" smtClean="0"/>
              <a:t>0</a:t>
            </a:r>
            <a:r>
              <a:rPr lang="en-US" altLang="en-US" dirty="0" smtClean="0"/>
              <a:t>, w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, …, </a:t>
            </a:r>
            <a:r>
              <a:rPr lang="en-US" altLang="en-US" dirty="0" err="1" smtClean="0"/>
              <a:t>w</a:t>
            </a:r>
            <a:r>
              <a:rPr lang="en-US" altLang="en-US" baseline="-25000" dirty="0" err="1" smtClean="0"/>
              <a:t>d</a:t>
            </a:r>
            <a:r>
              <a:rPr lang="en-US" altLang="en-US" dirty="0" smtClean="0"/>
              <a:t>)</a:t>
            </a:r>
          </a:p>
          <a:p>
            <a:endParaRPr lang="en-US" altLang="en-US" sz="800" dirty="0" smtClean="0"/>
          </a:p>
          <a:p>
            <a:pPr marL="457200" indent="0">
              <a:buNone/>
            </a:pPr>
            <a:r>
              <a:rPr lang="en-US" altLang="en-US" dirty="0" smtClean="0">
                <a:solidFill>
                  <a:srgbClr val="0070C0"/>
                </a:solidFill>
              </a:rPr>
              <a:t>Repeat</a:t>
            </a:r>
          </a:p>
          <a:p>
            <a:pPr marL="457200" lvl="1" indent="0">
              <a:buNone/>
            </a:pPr>
            <a:r>
              <a:rPr lang="en-US" altLang="en-US" dirty="0" smtClean="0">
                <a:solidFill>
                  <a:srgbClr val="0070C0"/>
                </a:solidFill>
              </a:rPr>
              <a:t>	For each training example (x</a:t>
            </a:r>
            <a:r>
              <a:rPr lang="en-US" altLang="en-US" baseline="-25000" dirty="0" smtClean="0">
                <a:solidFill>
                  <a:srgbClr val="0070C0"/>
                </a:solidFill>
              </a:rPr>
              <a:t>i</a:t>
            </a:r>
            <a:r>
              <a:rPr lang="en-US" altLang="en-US" dirty="0" smtClean="0">
                <a:solidFill>
                  <a:srgbClr val="0070C0"/>
                </a:solidFill>
              </a:rPr>
              <a:t>, </a:t>
            </a:r>
            <a:r>
              <a:rPr lang="en-US" altLang="en-US" dirty="0" err="1" smtClean="0">
                <a:solidFill>
                  <a:srgbClr val="0070C0"/>
                </a:solidFill>
              </a:rPr>
              <a:t>y</a:t>
            </a:r>
            <a:r>
              <a:rPr lang="en-US" altLang="en-US" baseline="-25000" dirty="0" err="1" smtClean="0">
                <a:solidFill>
                  <a:srgbClr val="0070C0"/>
                </a:solidFill>
              </a:rPr>
              <a:t>i</a:t>
            </a:r>
            <a:r>
              <a:rPr lang="en-US" altLang="en-US" dirty="0" smtClean="0">
                <a:solidFill>
                  <a:srgbClr val="0070C0"/>
                </a:solidFill>
              </a:rPr>
              <a:t>)</a:t>
            </a:r>
          </a:p>
          <a:p>
            <a:pPr marL="457200" lvl="2" indent="0">
              <a:buNone/>
            </a:pPr>
            <a:r>
              <a:rPr lang="en-US" altLang="en-US" dirty="0" smtClean="0">
                <a:solidFill>
                  <a:srgbClr val="0070C0"/>
                </a:solidFill>
              </a:rPr>
              <a:t> 		</a:t>
            </a:r>
            <a:r>
              <a:rPr lang="en-US" alt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 f(w, x</a:t>
            </a:r>
            <a:r>
              <a:rPr lang="en-US" altLang="en-US" sz="2000" baseline="-25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lvl="2" indent="0">
              <a:buNone/>
            </a:pPr>
            <a:r>
              <a:rPr lang="en-US" alt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Update the weights: </a:t>
            </a:r>
          </a:p>
          <a:p>
            <a:pPr marL="457200" lvl="2" indent="0">
              <a:buNone/>
            </a:pPr>
            <a:endParaRPr lang="en-US" altLang="en-US" dirty="0" smtClean="0">
              <a:solidFill>
                <a:srgbClr val="0070C0"/>
              </a:solidFill>
            </a:endParaRPr>
          </a:p>
          <a:p>
            <a:pPr marL="457200" lvl="2" indent="0">
              <a:buNone/>
            </a:pPr>
            <a:endParaRPr lang="en-US" altLang="en-US" dirty="0" smtClean="0">
              <a:solidFill>
                <a:srgbClr val="0070C0"/>
              </a:solidFill>
            </a:endParaRPr>
          </a:p>
          <a:p>
            <a:pPr marL="457200" indent="0">
              <a:buNone/>
            </a:pPr>
            <a:r>
              <a:rPr lang="en-US" altLang="en-US" dirty="0" smtClean="0">
                <a:solidFill>
                  <a:srgbClr val="0070C0"/>
                </a:solidFill>
              </a:rPr>
              <a:t>Until stopping condition is met</a:t>
            </a:r>
          </a:p>
        </p:txBody>
      </p:sp>
      <p:graphicFrame>
        <p:nvGraphicFramePr>
          <p:cNvPr id="9220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815148519"/>
              </p:ext>
            </p:extLst>
          </p:nvPr>
        </p:nvGraphicFramePr>
        <p:xfrm>
          <a:off x="3085215" y="4162645"/>
          <a:ext cx="4343400" cy="503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7" name="Equation" r:id="rId4" imgW="2082800" imgH="241300" progId="Equation.3">
                  <p:embed/>
                </p:oleObj>
              </mc:Choice>
              <mc:Fallback>
                <p:oleObj name="Equation" r:id="rId4" imgW="2082800" imgH="241300" progId="Equation.3">
                  <p:embed/>
                  <p:pic>
                    <p:nvPicPr>
                      <p:cNvPr id="922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5215" y="4162645"/>
                        <a:ext cx="4343400" cy="503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375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- </a:t>
            </a:r>
            <a:r>
              <a:rPr lang="en-US" dirty="0" smtClean="0"/>
              <a:t>Forward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126" y="1582993"/>
            <a:ext cx="3486426" cy="4699820"/>
          </a:xfrm>
        </p:spPr>
        <p:txBody>
          <a:bodyPr/>
          <a:lstStyle/>
          <a:p>
            <a:r>
              <a:rPr lang="en-US" dirty="0"/>
              <a:t>XOR </a:t>
            </a:r>
            <a:r>
              <a:rPr lang="en-US" dirty="0" smtClean="0"/>
              <a:t>function</a:t>
            </a:r>
          </a:p>
          <a:p>
            <a:r>
              <a:rPr lang="en-US" dirty="0" smtClean="0"/>
              <a:t>weights </a:t>
            </a:r>
            <a:r>
              <a:rPr lang="en-US" dirty="0"/>
              <a:t>are selected randomly (based on Gaussian distribution) since it is the first time we’re forward propagating. The initial weights will be between 0 and 1, but note that the final weights don’t need to be.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87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6313481"/>
            <a:ext cx="65" cy="0"/>
          </a:xfrm>
          <a:prstGeom prst="rect">
            <a:avLst/>
          </a:prstGeom>
          <a:solidFill>
            <a:srgbClr val="FCFB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83304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52" y="1336225"/>
            <a:ext cx="2052084" cy="1807341"/>
          </a:xfrm>
          <a:prstGeom prst="rect">
            <a:avLst/>
          </a:prstGeom>
        </p:spPr>
      </p:pic>
      <p:pic>
        <p:nvPicPr>
          <p:cNvPr id="30726" name="Picture 6" descr="http://imgur.com/Su6Y4U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084" y="3296864"/>
            <a:ext cx="4572000" cy="277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57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* 0.8 + 1 * 0.2 = 1</a:t>
            </a:r>
          </a:p>
          <a:p>
            <a:r>
              <a:rPr lang="en-US" dirty="0"/>
              <a:t>1 * 0.4 + 1 * 0.9 = 1.3</a:t>
            </a:r>
          </a:p>
          <a:p>
            <a:r>
              <a:rPr lang="en-US" dirty="0"/>
              <a:t>1 * 0.3 + 1 * 0.5 = 0.8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88</a:t>
            </a:fld>
            <a:endParaRPr lang="en-US"/>
          </a:p>
        </p:txBody>
      </p:sp>
      <p:pic>
        <p:nvPicPr>
          <p:cNvPr id="31747" name="Picture 3" descr="http://imgur.com/gTvxRw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518" y="3251906"/>
            <a:ext cx="4997823" cy="303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76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Activation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206" y="1295913"/>
            <a:ext cx="7353134" cy="4699820"/>
          </a:xfrm>
        </p:spPr>
        <p:txBody>
          <a:bodyPr>
            <a:normAutofit/>
          </a:bodyPr>
          <a:lstStyle/>
          <a:p>
            <a:r>
              <a:rPr lang="en-US" sz="2000" dirty="0"/>
              <a:t>To get the final value, we apply the activation function to the hidden layer sums.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purpose of the activation function is to transform the input signal into an output signal and are necessary for neural networks to model complex non-linear patterns that simpler models might miss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S(1.0) = 0.73105857863</a:t>
            </a:r>
          </a:p>
          <a:p>
            <a:r>
              <a:rPr lang="en-US" sz="2000" dirty="0"/>
              <a:t>S(1.3) = 0.78583498304</a:t>
            </a:r>
          </a:p>
          <a:p>
            <a:r>
              <a:rPr lang="en-US" sz="2000" dirty="0"/>
              <a:t>S(0.8) = </a:t>
            </a:r>
            <a:r>
              <a:rPr lang="en-US" sz="2000" dirty="0" smtClean="0"/>
              <a:t>0.68997448112</a:t>
            </a:r>
          </a:p>
          <a:p>
            <a:r>
              <a:rPr lang="en-US" sz="2000" b="1" dirty="0" smtClean="0"/>
              <a:t>Sigmoid function is used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78" y="3553468"/>
            <a:ext cx="4535022" cy="286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45201" y="624110"/>
            <a:ext cx="7124371" cy="758123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Classification - A Two-Step Process </a:t>
            </a:r>
          </a:p>
        </p:txBody>
      </p:sp>
      <p:sp>
        <p:nvSpPr>
          <p:cNvPr id="1843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942415" y="1382233"/>
            <a:ext cx="6591985" cy="5146158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 smtClean="0"/>
              <a:t>Model construction: describing a set of predetermined classes</a:t>
            </a:r>
          </a:p>
          <a:p>
            <a:pPr lvl="1"/>
            <a:r>
              <a:rPr lang="en-US" altLang="en-US" dirty="0" smtClean="0"/>
              <a:t>Each tuple/sample is assumed to belong to a predefined class, as determined by the class label attribute</a:t>
            </a:r>
          </a:p>
          <a:p>
            <a:pPr lvl="1"/>
            <a:r>
              <a:rPr lang="en-US" altLang="en-US" dirty="0" smtClean="0"/>
              <a:t>The set of tuples used for model construction is training set</a:t>
            </a:r>
          </a:p>
          <a:p>
            <a:pPr lvl="1"/>
            <a:r>
              <a:rPr lang="en-US" altLang="en-US" dirty="0" smtClean="0"/>
              <a:t>The model is represented as classification rules, decision trees, or mathematical formulae</a:t>
            </a:r>
          </a:p>
          <a:p>
            <a:r>
              <a:rPr lang="en-US" altLang="en-US" dirty="0" smtClean="0"/>
              <a:t>Model usage: for classifying future or unknown objects</a:t>
            </a:r>
          </a:p>
          <a:p>
            <a:pPr lvl="1"/>
            <a:r>
              <a:rPr lang="en-US" altLang="en-US" b="1" dirty="0" smtClean="0">
                <a:solidFill>
                  <a:srgbClr val="C00000"/>
                </a:solidFill>
              </a:rPr>
              <a:t>Estimate accuracy of the model:-</a:t>
            </a:r>
          </a:p>
          <a:p>
            <a:pPr lvl="1"/>
            <a:r>
              <a:rPr lang="en-US" altLang="en-US" dirty="0" smtClean="0"/>
              <a:t>The known label of test sample is compared with the classified result from the model</a:t>
            </a:r>
          </a:p>
          <a:p>
            <a:pPr lvl="1"/>
            <a:r>
              <a:rPr lang="en-US" altLang="en-US" dirty="0" smtClean="0"/>
              <a:t>Accuracy rate is the percentage of test set samples that are correctly classified by the model</a:t>
            </a:r>
          </a:p>
          <a:p>
            <a:pPr lvl="1"/>
            <a:r>
              <a:rPr lang="en-US" altLang="en-US" dirty="0" smtClean="0"/>
              <a:t>Test set is independent of training set, otherwise over-fitting will occur</a:t>
            </a:r>
          </a:p>
          <a:p>
            <a:pPr lvl="1"/>
            <a:r>
              <a:rPr lang="en-US" altLang="en-US" dirty="0" smtClean="0"/>
              <a:t>If the accuracy is acceptable, use the model to classify data tuples whose class labels are not known</a:t>
            </a:r>
          </a:p>
        </p:txBody>
      </p:sp>
      <p:sp>
        <p:nvSpPr>
          <p:cNvPr id="378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6775E42-9B39-4143-A1F8-D87BD3AECCCA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121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0.73 * 0.3 + 0.79 * 0.5 + 0.69 * 0.9 = </a:t>
            </a:r>
            <a:r>
              <a:rPr lang="en-US" dirty="0" smtClean="0"/>
              <a:t>1.235</a:t>
            </a:r>
          </a:p>
          <a:p>
            <a:r>
              <a:rPr lang="en-US" dirty="0"/>
              <a:t>S(1.235) = 0.7746924929149283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90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44" y="2742129"/>
            <a:ext cx="5496005" cy="3382605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5286245" y="5383960"/>
            <a:ext cx="1839775" cy="878995"/>
          </a:xfrm>
          <a:custGeom>
            <a:avLst/>
            <a:gdLst>
              <a:gd name="connsiteX0" fmla="*/ 1614285 w 1839775"/>
              <a:gd name="connsiteY0" fmla="*/ 38645 h 878995"/>
              <a:gd name="connsiteX1" fmla="*/ 455336 w 1839775"/>
              <a:gd name="connsiteY1" fmla="*/ 38645 h 878995"/>
              <a:gd name="connsiteX2" fmla="*/ 30034 w 1839775"/>
              <a:gd name="connsiteY2" fmla="*/ 378887 h 878995"/>
              <a:gd name="connsiteX3" fmla="*/ 136360 w 1839775"/>
              <a:gd name="connsiteY3" fmla="*/ 708496 h 878995"/>
              <a:gd name="connsiteX4" fmla="*/ 944434 w 1839775"/>
              <a:gd name="connsiteY4" fmla="*/ 878617 h 878995"/>
              <a:gd name="connsiteX5" fmla="*/ 1752508 w 1839775"/>
              <a:gd name="connsiteY5" fmla="*/ 665966 h 878995"/>
              <a:gd name="connsiteX6" fmla="*/ 1805671 w 1839775"/>
              <a:gd name="connsiteY6" fmla="*/ 315091 h 878995"/>
              <a:gd name="connsiteX7" fmla="*/ 1614285 w 1839775"/>
              <a:gd name="connsiteY7" fmla="*/ 38645 h 878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9775" h="878995">
                <a:moveTo>
                  <a:pt x="1614285" y="38645"/>
                </a:moveTo>
                <a:cubicBezTo>
                  <a:pt x="1389229" y="-7429"/>
                  <a:pt x="719378" y="-18062"/>
                  <a:pt x="455336" y="38645"/>
                </a:cubicBezTo>
                <a:cubicBezTo>
                  <a:pt x="191294" y="95352"/>
                  <a:pt x="83197" y="267245"/>
                  <a:pt x="30034" y="378887"/>
                </a:cubicBezTo>
                <a:cubicBezTo>
                  <a:pt x="-23129" y="490529"/>
                  <a:pt x="-16040" y="625208"/>
                  <a:pt x="136360" y="708496"/>
                </a:cubicBezTo>
                <a:cubicBezTo>
                  <a:pt x="288760" y="791784"/>
                  <a:pt x="675076" y="885705"/>
                  <a:pt x="944434" y="878617"/>
                </a:cubicBezTo>
                <a:cubicBezTo>
                  <a:pt x="1213792" y="871529"/>
                  <a:pt x="1608969" y="759887"/>
                  <a:pt x="1752508" y="665966"/>
                </a:cubicBezTo>
                <a:cubicBezTo>
                  <a:pt x="1896047" y="572045"/>
                  <a:pt x="1823392" y="417872"/>
                  <a:pt x="1805671" y="315091"/>
                </a:cubicBezTo>
                <a:cubicBezTo>
                  <a:pt x="1787950" y="212310"/>
                  <a:pt x="1839341" y="84719"/>
                  <a:pt x="1614285" y="3864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0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ack propagation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01479" y="1360967"/>
            <a:ext cx="7332922" cy="4921846"/>
          </a:xfrm>
        </p:spPr>
        <p:txBody>
          <a:bodyPr>
            <a:normAutofit/>
          </a:bodyPr>
          <a:lstStyle/>
          <a:p>
            <a:r>
              <a:rPr lang="en-US" sz="2000" dirty="0"/>
              <a:t>To improve our model, we first have to quantify just how wrong our predictions are. </a:t>
            </a:r>
            <a:endParaRPr lang="en-US" sz="2000" dirty="0" smtClean="0"/>
          </a:p>
          <a:p>
            <a:r>
              <a:rPr lang="en-US" sz="2000" dirty="0" smtClean="0"/>
              <a:t>Then</a:t>
            </a:r>
            <a:r>
              <a:rPr lang="en-US" sz="2000" dirty="0"/>
              <a:t>, we adjust the weights accordingly so that the margin of errors are decreased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Similar to forward propagation, back propagation calculations occur at each “layer”. </a:t>
            </a:r>
            <a:endParaRPr lang="en-US" sz="2000" dirty="0" smtClean="0"/>
          </a:p>
          <a:p>
            <a:r>
              <a:rPr lang="en-US" sz="2000" dirty="0" smtClean="0"/>
              <a:t>We </a:t>
            </a:r>
            <a:r>
              <a:rPr lang="en-US" sz="2000" dirty="0"/>
              <a:t>begin by changing the weights between the hidden layer and the output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18" y="3974080"/>
            <a:ext cx="4535378" cy="238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8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Adjusting the Weights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92</a:t>
            </a:fld>
            <a:endParaRPr lang="en-US"/>
          </a:p>
        </p:txBody>
      </p:sp>
      <p:pic>
        <p:nvPicPr>
          <p:cNvPr id="34818" name="Picture 2" descr="http://i.imgur.com/IAddjWL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0" t="18159" r="20683" b="37812"/>
          <a:stretch/>
        </p:blipFill>
        <p:spPr bwMode="auto">
          <a:xfrm>
            <a:off x="1176670" y="1435395"/>
            <a:ext cx="7357730" cy="70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361447" y="2062714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= 0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 = 0.77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- calculated = -0.77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61" y="3152808"/>
            <a:ext cx="5121649" cy="3230069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5507324" y="5652744"/>
            <a:ext cx="1680286" cy="804564"/>
          </a:xfrm>
          <a:custGeom>
            <a:avLst/>
            <a:gdLst>
              <a:gd name="connsiteX0" fmla="*/ 1614285 w 1839775"/>
              <a:gd name="connsiteY0" fmla="*/ 38645 h 878995"/>
              <a:gd name="connsiteX1" fmla="*/ 455336 w 1839775"/>
              <a:gd name="connsiteY1" fmla="*/ 38645 h 878995"/>
              <a:gd name="connsiteX2" fmla="*/ 30034 w 1839775"/>
              <a:gd name="connsiteY2" fmla="*/ 378887 h 878995"/>
              <a:gd name="connsiteX3" fmla="*/ 136360 w 1839775"/>
              <a:gd name="connsiteY3" fmla="*/ 708496 h 878995"/>
              <a:gd name="connsiteX4" fmla="*/ 944434 w 1839775"/>
              <a:gd name="connsiteY4" fmla="*/ 878617 h 878995"/>
              <a:gd name="connsiteX5" fmla="*/ 1752508 w 1839775"/>
              <a:gd name="connsiteY5" fmla="*/ 665966 h 878995"/>
              <a:gd name="connsiteX6" fmla="*/ 1805671 w 1839775"/>
              <a:gd name="connsiteY6" fmla="*/ 315091 h 878995"/>
              <a:gd name="connsiteX7" fmla="*/ 1614285 w 1839775"/>
              <a:gd name="connsiteY7" fmla="*/ 38645 h 878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9775" h="878995">
                <a:moveTo>
                  <a:pt x="1614285" y="38645"/>
                </a:moveTo>
                <a:cubicBezTo>
                  <a:pt x="1389229" y="-7429"/>
                  <a:pt x="719378" y="-18062"/>
                  <a:pt x="455336" y="38645"/>
                </a:cubicBezTo>
                <a:cubicBezTo>
                  <a:pt x="191294" y="95352"/>
                  <a:pt x="83197" y="267245"/>
                  <a:pt x="30034" y="378887"/>
                </a:cubicBezTo>
                <a:cubicBezTo>
                  <a:pt x="-23129" y="490529"/>
                  <a:pt x="-16040" y="625208"/>
                  <a:pt x="136360" y="708496"/>
                </a:cubicBezTo>
                <a:cubicBezTo>
                  <a:pt x="288760" y="791784"/>
                  <a:pt x="675076" y="885705"/>
                  <a:pt x="944434" y="878617"/>
                </a:cubicBezTo>
                <a:cubicBezTo>
                  <a:pt x="1213792" y="871529"/>
                  <a:pt x="1608969" y="759887"/>
                  <a:pt x="1752508" y="665966"/>
                </a:cubicBezTo>
                <a:cubicBezTo>
                  <a:pt x="1896047" y="572045"/>
                  <a:pt x="1823392" y="417872"/>
                  <a:pt x="1805671" y="315091"/>
                </a:cubicBezTo>
                <a:cubicBezTo>
                  <a:pt x="1787950" y="212310"/>
                  <a:pt x="1839341" y="84719"/>
                  <a:pt x="1614285" y="3864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Callout 7"/>
          <p:cNvSpPr/>
          <p:nvPr/>
        </p:nvSpPr>
        <p:spPr>
          <a:xfrm>
            <a:off x="7315201" y="4518837"/>
            <a:ext cx="1616148" cy="1233377"/>
          </a:xfrm>
          <a:prstGeom prst="cloudCallou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</a:rPr>
              <a:t>Still not Good!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0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Perceptron Learning Rule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Weight update formula: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r>
              <a:rPr lang="en-US" altLang="en-US" smtClean="0"/>
              <a:t>Intuition:</a:t>
            </a:r>
          </a:p>
          <a:p>
            <a:pPr lvl="1"/>
            <a:r>
              <a:rPr lang="en-US" altLang="en-US" smtClean="0"/>
              <a:t>Update weight based on error:  </a:t>
            </a:r>
          </a:p>
          <a:p>
            <a:pPr lvl="1"/>
            <a:r>
              <a:rPr lang="en-US" altLang="en-US" smtClean="0"/>
              <a:t>If y=f(x,w), e=0: no update needed</a:t>
            </a:r>
          </a:p>
          <a:p>
            <a:pPr lvl="1"/>
            <a:r>
              <a:rPr lang="en-US" altLang="en-US" smtClean="0"/>
              <a:t>If y&gt;f(x,w), e=2: weight must be increased so that f(x,w) will increase</a:t>
            </a:r>
          </a:p>
          <a:p>
            <a:pPr lvl="1"/>
            <a:r>
              <a:rPr lang="en-US" altLang="en-US" smtClean="0"/>
              <a:t>If y&lt;f(x,w), e=-2: weight must be decreased so that f(x,w) will decrease</a:t>
            </a:r>
          </a:p>
        </p:txBody>
      </p:sp>
      <p:graphicFrame>
        <p:nvGraphicFramePr>
          <p:cNvPr id="10244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03357181"/>
              </p:ext>
            </p:extLst>
          </p:nvPr>
        </p:nvGraphicFramePr>
        <p:xfrm>
          <a:off x="1219200" y="2233049"/>
          <a:ext cx="76200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4" name="Equation" r:id="rId4" imgW="3213100" imgH="241300" progId="Equation.3">
                  <p:embed/>
                </p:oleObj>
              </mc:Choice>
              <mc:Fallback>
                <p:oleObj name="Equation" r:id="rId4" imgW="3213100" imgH="241300" progId="Equation.3">
                  <p:embed/>
                  <p:pic>
                    <p:nvPicPr>
                      <p:cNvPr id="1024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233049"/>
                        <a:ext cx="762000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248400" y="3225800"/>
          <a:ext cx="2590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5" name="Equation" r:id="rId6" imgW="1231366" imgH="241195" progId="Equation.3">
                  <p:embed/>
                </p:oleObj>
              </mc:Choice>
              <mc:Fallback>
                <p:oleObj name="Equation" r:id="rId6" imgW="1231366" imgH="241195" progId="Equation.3">
                  <p:embed/>
                  <p:pic>
                    <p:nvPicPr>
                      <p:cNvPr id="1024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225800"/>
                        <a:ext cx="25908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720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371600" y="381000"/>
            <a:ext cx="7335838" cy="609600"/>
          </a:xfrm>
        </p:spPr>
        <p:txBody>
          <a:bodyPr>
            <a:normAutofit fontScale="90000"/>
          </a:bodyPr>
          <a:lstStyle/>
          <a:p>
            <a:r>
              <a:rPr lang="en-US" altLang="en-US" b="1" dirty="0" smtClean="0">
                <a:solidFill>
                  <a:srgbClr val="C00000"/>
                </a:solidFill>
              </a:rPr>
              <a:t>Example of Perceptron Learning</a:t>
            </a:r>
          </a:p>
        </p:txBody>
      </p:sp>
      <p:graphicFrame>
        <p:nvGraphicFramePr>
          <p:cNvPr id="11267" name="Object 2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58795179"/>
              </p:ext>
            </p:extLst>
          </p:nvPr>
        </p:nvGraphicFramePr>
        <p:xfrm>
          <a:off x="848298" y="3352800"/>
          <a:ext cx="1819275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54" name="Worksheet" r:id="rId4" imgW="2445859" imgH="2979548" progId="Excel.Sheet.8">
                  <p:embed/>
                </p:oleObj>
              </mc:Choice>
              <mc:Fallback>
                <p:oleObj name="Worksheet" r:id="rId4" imgW="2445859" imgH="2979548" progId="Excel.Sheet.8">
                  <p:embed/>
                  <p:pic>
                    <p:nvPicPr>
                      <p:cNvPr id="1126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298" y="3352800"/>
                        <a:ext cx="1819275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3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021999306"/>
              </p:ext>
            </p:extLst>
          </p:nvPr>
        </p:nvGraphicFramePr>
        <p:xfrm>
          <a:off x="2066251" y="1285461"/>
          <a:ext cx="54864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55" name="Equation" r:id="rId6" imgW="2082800" imgH="241300" progId="Equation.3">
                  <p:embed/>
                </p:oleObj>
              </mc:Choice>
              <mc:Fallback>
                <p:oleObj name="Equation" r:id="rId6" imgW="2082800" imgH="241300" progId="Equation.3">
                  <p:embed/>
                  <p:pic>
                    <p:nvPicPr>
                      <p:cNvPr id="1126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251" y="1285461"/>
                        <a:ext cx="54864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4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722302341"/>
              </p:ext>
            </p:extLst>
          </p:nvPr>
        </p:nvGraphicFramePr>
        <p:xfrm>
          <a:off x="2096386" y="1896269"/>
          <a:ext cx="22098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56" name="Equation" r:id="rId8" imgW="1143000" imgH="431640" progId="Equation.3">
                  <p:embed/>
                </p:oleObj>
              </mc:Choice>
              <mc:Fallback>
                <p:oleObj name="Equation" r:id="rId8" imgW="1143000" imgH="431640" progId="Equation.3">
                  <p:embed/>
                  <p:pic>
                    <p:nvPicPr>
                      <p:cNvPr id="1126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6386" y="1896269"/>
                        <a:ext cx="220980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5"/>
          <p:cNvGraphicFramePr>
            <a:graphicFrameLocks noGrp="1" noChangeAspect="1"/>
          </p:cNvGraphicFramePr>
          <p:nvPr>
            <p:ph sz="quarter" idx="4"/>
            <p:extLst/>
          </p:nvPr>
        </p:nvGraphicFramePr>
        <p:xfrm>
          <a:off x="6172200" y="3352800"/>
          <a:ext cx="2760902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57" name="Worksheet" r:id="rId10" imgW="3169848" imgH="2712744" progId="Excel.Sheet.8">
                  <p:embed/>
                </p:oleObj>
              </mc:Choice>
              <mc:Fallback>
                <p:oleObj name="Worksheet" r:id="rId10" imgW="3169848" imgH="2712744" progId="Excel.Sheet.8">
                  <p:embed/>
                  <p:pic>
                    <p:nvPicPr>
                      <p:cNvPr id="1127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352800"/>
                        <a:ext cx="2760902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6"/>
          <p:cNvGraphicFramePr>
            <a:graphicFrameLocks noChangeAspect="1"/>
          </p:cNvGraphicFramePr>
          <p:nvPr/>
        </p:nvGraphicFramePr>
        <p:xfrm>
          <a:off x="3581400" y="2895600"/>
          <a:ext cx="9080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58" name="Equation" r:id="rId12" imgW="469800" imgH="177480" progId="Equation.3">
                  <p:embed/>
                </p:oleObj>
              </mc:Choice>
              <mc:Fallback>
                <p:oleObj name="Equation" r:id="rId12" imgW="469800" imgH="177480" progId="Equation.3">
                  <p:embed/>
                  <p:pic>
                    <p:nvPicPr>
                      <p:cNvPr id="1127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895600"/>
                        <a:ext cx="90805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979605"/>
              </p:ext>
            </p:extLst>
          </p:nvPr>
        </p:nvGraphicFramePr>
        <p:xfrm>
          <a:off x="2917031" y="3352800"/>
          <a:ext cx="3144838" cy="265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59" name="Worksheet" r:id="rId14" imgW="3916712" imgH="3291840" progId="Excel.Sheet.8">
                  <p:embed/>
                </p:oleObj>
              </mc:Choice>
              <mc:Fallback>
                <p:oleObj name="Worksheet" r:id="rId14" imgW="3916712" imgH="3291840" progId="Excel.Sheet.8">
                  <p:embed/>
                  <p:pic>
                    <p:nvPicPr>
                      <p:cNvPr id="1127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7031" y="3352800"/>
                        <a:ext cx="3144838" cy="265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258437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Architecting an </a:t>
            </a:r>
            <a:r>
              <a:rPr lang="en-US" dirty="0" smtClean="0"/>
              <a:t>ANN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popular architecture is a </a:t>
            </a:r>
            <a:r>
              <a:rPr lang="en-US" dirty="0" smtClean="0"/>
              <a:t>feed      forward</a:t>
            </a:r>
            <a:r>
              <a:rPr lang="en-US" dirty="0"/>
              <a:t>, </a:t>
            </a:r>
            <a:r>
              <a:rPr lang="en-US" dirty="0" smtClean="0"/>
              <a:t>multilayered </a:t>
            </a:r>
            <a:r>
              <a:rPr lang="en-US" dirty="0"/>
              <a:t>perceptron (MLP) with back-propagation learning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701" y="2959259"/>
            <a:ext cx="7094216" cy="311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an ANN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Gather data: Divide into training data and test data. The training </a:t>
            </a:r>
            <a:r>
              <a:rPr lang="en-US" dirty="0" smtClean="0"/>
              <a:t>data needs </a:t>
            </a:r>
            <a:r>
              <a:rPr lang="en-US" dirty="0"/>
              <a:t>to be further divided into training data and validation data.</a:t>
            </a:r>
          </a:p>
          <a:p>
            <a:r>
              <a:rPr lang="en-US" dirty="0" smtClean="0"/>
              <a:t>Select </a:t>
            </a:r>
            <a:r>
              <a:rPr lang="en-US" dirty="0"/>
              <a:t>the network architecture, such as feedforward network.</a:t>
            </a:r>
          </a:p>
          <a:p>
            <a:r>
              <a:rPr lang="en-US" dirty="0" smtClean="0"/>
              <a:t>Select </a:t>
            </a:r>
            <a:r>
              <a:rPr lang="en-US" dirty="0"/>
              <a:t>the algorithm, such as Multilayer Perception.</a:t>
            </a:r>
          </a:p>
          <a:p>
            <a:r>
              <a:rPr lang="en-US" dirty="0" smtClean="0"/>
              <a:t>Set </a:t>
            </a:r>
            <a:r>
              <a:rPr lang="en-US" dirty="0"/>
              <a:t>network parameters.</a:t>
            </a:r>
          </a:p>
          <a:p>
            <a:r>
              <a:rPr lang="en-US" dirty="0" smtClean="0"/>
              <a:t>Train </a:t>
            </a:r>
            <a:r>
              <a:rPr lang="en-US" dirty="0"/>
              <a:t>the ANN with training data.</a:t>
            </a:r>
          </a:p>
          <a:p>
            <a:r>
              <a:rPr lang="en-US" dirty="0" smtClean="0"/>
              <a:t>Validate </a:t>
            </a:r>
            <a:r>
              <a:rPr lang="en-US" dirty="0"/>
              <a:t>the model with validation data.</a:t>
            </a:r>
          </a:p>
          <a:p>
            <a:r>
              <a:rPr lang="en-US" dirty="0" smtClean="0"/>
              <a:t>Freeze </a:t>
            </a:r>
            <a:r>
              <a:rPr lang="en-US" dirty="0"/>
              <a:t>the weights and other parameters.</a:t>
            </a:r>
          </a:p>
          <a:p>
            <a:r>
              <a:rPr lang="en-US" dirty="0" smtClean="0"/>
              <a:t>Test </a:t>
            </a:r>
            <a:r>
              <a:rPr lang="en-US" dirty="0"/>
              <a:t>the trained network with test data.</a:t>
            </a:r>
          </a:p>
          <a:p>
            <a:r>
              <a:rPr lang="en-US" dirty="0" smtClean="0"/>
              <a:t>Deploy </a:t>
            </a:r>
            <a:r>
              <a:rPr lang="en-US" dirty="0"/>
              <a:t>the ANN when it achieves good predictive accuracy.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201" y="1359041"/>
            <a:ext cx="6679627" cy="45739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53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 – Self Organizing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i="1" dirty="0" smtClean="0"/>
              <a:t>Initialize </a:t>
            </a:r>
            <a:r>
              <a:rPr lang="en-US" i="1" dirty="0"/>
              <a:t>each node’s weights.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 smtClean="0"/>
              <a:t>Present </a:t>
            </a:r>
            <a:r>
              <a:rPr lang="en-US" i="1" dirty="0"/>
              <a:t>a randomly selected input vector to the lattice.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 smtClean="0"/>
              <a:t>Determine </a:t>
            </a:r>
            <a:r>
              <a:rPr lang="en-US" i="1" dirty="0"/>
              <a:t>most resembling (winning) node.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 smtClean="0"/>
              <a:t>Determine </a:t>
            </a:r>
            <a:r>
              <a:rPr lang="en-US" i="1" dirty="0"/>
              <a:t>the neighboring nodes.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 smtClean="0"/>
              <a:t>Adjust </a:t>
            </a:r>
            <a:r>
              <a:rPr lang="en-US" i="1" dirty="0"/>
              <a:t>the winning and neighboring nodes (make them more like </a:t>
            </a:r>
            <a:r>
              <a:rPr lang="en-US" i="1" dirty="0" smtClean="0"/>
              <a:t>the input </a:t>
            </a:r>
            <a:r>
              <a:rPr lang="en-US" i="1" dirty="0"/>
              <a:t>vector)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 smtClean="0"/>
              <a:t>Repeat </a:t>
            </a:r>
            <a:r>
              <a:rPr lang="en-US" i="1" dirty="0"/>
              <a:t>steps 2-5 for until a stopping criteria is reached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1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ANN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6661" y="1350336"/>
            <a:ext cx="7077740" cy="5348176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ANN </a:t>
            </a:r>
            <a:r>
              <a:rPr lang="en-US" dirty="0"/>
              <a:t>can </a:t>
            </a:r>
            <a:r>
              <a:rPr lang="en-US" dirty="0" smtClean="0"/>
              <a:t>deal with </a:t>
            </a:r>
            <a:r>
              <a:rPr lang="en-US" dirty="0"/>
              <a:t>(identify/model) highly nonlinear relationships on their own</a:t>
            </a:r>
            <a:r>
              <a:rPr lang="en-US" dirty="0" smtClean="0"/>
              <a:t>, without </a:t>
            </a:r>
            <a:r>
              <a:rPr lang="en-US" dirty="0"/>
              <a:t>much work from the user or analyst. </a:t>
            </a:r>
            <a:r>
              <a:rPr lang="en-US" dirty="0" smtClean="0"/>
              <a:t> </a:t>
            </a:r>
            <a:endParaRPr lang="en-US" dirty="0"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There </a:t>
            </a:r>
            <a:r>
              <a:rPr lang="en-US" dirty="0"/>
              <a:t>is no need to program ANN neural networks, as they learn </a:t>
            </a:r>
            <a:r>
              <a:rPr lang="en-US" dirty="0" smtClean="0"/>
              <a:t>from examples</a:t>
            </a:r>
            <a:r>
              <a:rPr lang="en-US" dirty="0"/>
              <a:t>. </a:t>
            </a:r>
            <a:r>
              <a:rPr lang="en-US" dirty="0" smtClean="0"/>
              <a:t>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ANN </a:t>
            </a:r>
            <a:r>
              <a:rPr lang="en-US" dirty="0"/>
              <a:t>can handle a variety of problem types, including classification</a:t>
            </a:r>
            <a:r>
              <a:rPr lang="en-US" dirty="0" smtClean="0"/>
              <a:t>, clustering</a:t>
            </a:r>
            <a:r>
              <a:rPr lang="en-US" dirty="0"/>
              <a:t>, associations, and so on.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ANNs </a:t>
            </a:r>
            <a:r>
              <a:rPr lang="en-US" dirty="0"/>
              <a:t>are tolerant of data quality issues, and they do not restrict </a:t>
            </a:r>
            <a:r>
              <a:rPr lang="en-US" dirty="0" smtClean="0"/>
              <a:t>the data </a:t>
            </a:r>
            <a:r>
              <a:rPr lang="en-US" dirty="0"/>
              <a:t>to follow strict </a:t>
            </a:r>
            <a:r>
              <a:rPr lang="en-US" dirty="0" smtClean="0"/>
              <a:t>normality.</a:t>
            </a:r>
            <a:endParaRPr lang="en-US" dirty="0"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ANN </a:t>
            </a:r>
            <a:r>
              <a:rPr lang="en-US" dirty="0"/>
              <a:t>can handle both numerical and categorical variables.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ANNs </a:t>
            </a:r>
            <a:r>
              <a:rPr lang="en-US" dirty="0"/>
              <a:t>can be much faster than other techniques.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Most </a:t>
            </a:r>
            <a:r>
              <a:rPr lang="en-US" dirty="0"/>
              <a:t>importantly, ANN usually provide better results (</a:t>
            </a:r>
            <a:r>
              <a:rPr lang="en-US" dirty="0" smtClean="0"/>
              <a:t>prediction and/or </a:t>
            </a:r>
            <a:r>
              <a:rPr lang="en-US" dirty="0"/>
              <a:t>clustering) compared to statistical </a:t>
            </a:r>
            <a:r>
              <a:rPr lang="en-US" dirty="0" smtClean="0"/>
              <a:t>counterparts.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5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Wisp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6922</TotalTime>
  <Words>6848</Words>
  <Application>Microsoft Office PowerPoint</Application>
  <PresentationFormat>On-screen Show (4:3)</PresentationFormat>
  <Paragraphs>1717</Paragraphs>
  <Slides>137</Slides>
  <Notes>132</Notes>
  <HiddenSlides>0</HiddenSlides>
  <MMClips>0</MMClips>
  <ScaleCrop>false</ScaleCrop>
  <HeadingPairs>
    <vt:vector size="8" baseType="variant">
      <vt:variant>
        <vt:lpstr>Fonts Used</vt:lpstr>
      </vt:variant>
      <vt:variant>
        <vt:i4>25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137</vt:i4>
      </vt:variant>
    </vt:vector>
  </HeadingPairs>
  <TitlesOfParts>
    <vt:vector size="169" baseType="lpstr">
      <vt:lpstr>AGaramondPro-Bold</vt:lpstr>
      <vt:lpstr>AGaramondPro-Regular</vt:lpstr>
      <vt:lpstr>Arial</vt:lpstr>
      <vt:lpstr>Arial Black</vt:lpstr>
      <vt:lpstr>Arial Narrow</vt:lpstr>
      <vt:lpstr>Arial Unicode MS</vt:lpstr>
      <vt:lpstr>Bahnschrift</vt:lpstr>
      <vt:lpstr>Bahnschrift SemiBold SemiConden</vt:lpstr>
      <vt:lpstr>Calibri</vt:lpstr>
      <vt:lpstr>Century Gothic</vt:lpstr>
      <vt:lpstr>굴림</vt:lpstr>
      <vt:lpstr>HY중고딕</vt:lpstr>
      <vt:lpstr>MathematicalPiLTStd</vt:lpstr>
      <vt:lpstr>Monotype Sorts</vt:lpstr>
      <vt:lpstr>Palatino Linotype</vt:lpstr>
      <vt:lpstr>Playfair Display</vt:lpstr>
      <vt:lpstr>Royal Acidbath</vt:lpstr>
      <vt:lpstr>Sitka Small</vt:lpstr>
      <vt:lpstr>Symbol</vt:lpstr>
      <vt:lpstr>Tahoma</vt:lpstr>
      <vt:lpstr>Times New Roman</vt:lpstr>
      <vt:lpstr>Verdana</vt:lpstr>
      <vt:lpstr>Wingdings</vt:lpstr>
      <vt:lpstr>Wingdings 2</vt:lpstr>
      <vt:lpstr>Wingdings 3</vt:lpstr>
      <vt:lpstr>Wisp</vt:lpstr>
      <vt:lpstr>Worksheet</vt:lpstr>
      <vt:lpstr>Document</vt:lpstr>
      <vt:lpstr>Visio</vt:lpstr>
      <vt:lpstr>Equation</vt:lpstr>
      <vt:lpstr>Chart</vt:lpstr>
      <vt:lpstr>Microsoft Equation 3.0</vt:lpstr>
      <vt:lpstr>Module - 4</vt:lpstr>
      <vt:lpstr>Syllabus</vt:lpstr>
      <vt:lpstr>Text Book</vt:lpstr>
      <vt:lpstr>Agenda</vt:lpstr>
      <vt:lpstr>Decision Tree</vt:lpstr>
      <vt:lpstr>Introduction</vt:lpstr>
      <vt:lpstr>Case Study</vt:lpstr>
      <vt:lpstr>Outcome</vt:lpstr>
      <vt:lpstr>Classification - A Two-Step Process </vt:lpstr>
      <vt:lpstr>Learning Phase: Model Construction</vt:lpstr>
      <vt:lpstr>Classification</vt:lpstr>
      <vt:lpstr>Example of a Decision Tree</vt:lpstr>
      <vt:lpstr>Another Example of Decision Tree</vt:lpstr>
      <vt:lpstr>Decision Tree Classification Task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Decision Tree Classification Task</vt:lpstr>
      <vt:lpstr>Decision Tree Problem</vt:lpstr>
      <vt:lpstr>DT Problem…</vt:lpstr>
      <vt:lpstr>Example</vt:lpstr>
      <vt:lpstr>Decision Tree Construction</vt:lpstr>
      <vt:lpstr>Other Variables</vt:lpstr>
      <vt:lpstr>Tree</vt:lpstr>
      <vt:lpstr>Determining the next nodes of the tree</vt:lpstr>
      <vt:lpstr>Final DT</vt:lpstr>
      <vt:lpstr>Example-2 (hair Length)</vt:lpstr>
      <vt:lpstr>Example-2  (Weight)</vt:lpstr>
      <vt:lpstr>Example-2  (Age)</vt:lpstr>
      <vt:lpstr>DT</vt:lpstr>
      <vt:lpstr>Inferences</vt:lpstr>
      <vt:lpstr>Decision Tree Algorithms</vt:lpstr>
      <vt:lpstr>Decision Tree Algorithms…</vt:lpstr>
      <vt:lpstr>Algorithms</vt:lpstr>
      <vt:lpstr>Stopping criteria</vt:lpstr>
      <vt:lpstr>Pruning</vt:lpstr>
      <vt:lpstr>Comparison</vt:lpstr>
      <vt:lpstr>Entropy</vt:lpstr>
      <vt:lpstr>Information Gain (IG)</vt:lpstr>
      <vt:lpstr>PowerPoint Presentation</vt:lpstr>
      <vt:lpstr>What is ID3?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Running in Weka</vt:lpstr>
      <vt:lpstr>Results – J48</vt:lpstr>
      <vt:lpstr>Decision Tree</vt:lpstr>
      <vt:lpstr>Regression</vt:lpstr>
      <vt:lpstr>Introduction</vt:lpstr>
      <vt:lpstr>Examples</vt:lpstr>
      <vt:lpstr>Case Study</vt:lpstr>
      <vt:lpstr>Correlations and Relationships</vt:lpstr>
      <vt:lpstr>Example</vt:lpstr>
      <vt:lpstr>Exercise</vt:lpstr>
      <vt:lpstr>Example</vt:lpstr>
      <vt:lpstr>In Excel</vt:lpstr>
      <vt:lpstr>Regression Analysis</vt:lpstr>
      <vt:lpstr>Result</vt:lpstr>
      <vt:lpstr>Another Scenario</vt:lpstr>
      <vt:lpstr>Result</vt:lpstr>
      <vt:lpstr>Hands-on</vt:lpstr>
      <vt:lpstr>Nonlinear Regression Exercise</vt:lpstr>
      <vt:lpstr>Example</vt:lpstr>
      <vt:lpstr>Plot</vt:lpstr>
      <vt:lpstr>Comparison</vt:lpstr>
      <vt:lpstr>Advantages</vt:lpstr>
      <vt:lpstr>Disadvantages</vt:lpstr>
      <vt:lpstr>Examples</vt:lpstr>
      <vt:lpstr>Example…</vt:lpstr>
      <vt:lpstr>A N N</vt:lpstr>
      <vt:lpstr>Introduction</vt:lpstr>
      <vt:lpstr>What is ANN?</vt:lpstr>
      <vt:lpstr>Artificial Neural Networks (ANN)</vt:lpstr>
      <vt:lpstr>Artificial Neural Networks (ANN)</vt:lpstr>
      <vt:lpstr>Artificial Neural Networks (ANN)</vt:lpstr>
      <vt:lpstr>General Structure of ANN</vt:lpstr>
      <vt:lpstr>Artificial Neural Networks (ANN)</vt:lpstr>
      <vt:lpstr>Perceptron</vt:lpstr>
      <vt:lpstr>Perceptron Learning Rule</vt:lpstr>
      <vt:lpstr>Exercise - Forward Propagation</vt:lpstr>
      <vt:lpstr>Weight Calculation</vt:lpstr>
      <vt:lpstr>Apply Activation Function</vt:lpstr>
      <vt:lpstr>Output</vt:lpstr>
      <vt:lpstr>Back propagation</vt:lpstr>
      <vt:lpstr>Adjusting the Weights</vt:lpstr>
      <vt:lpstr>Perceptron Learning Rule</vt:lpstr>
      <vt:lpstr>Example of Perceptron Learning</vt:lpstr>
      <vt:lpstr>Architecting an ANN  </vt:lpstr>
      <vt:lpstr>Developing an ANN</vt:lpstr>
      <vt:lpstr>Training</vt:lpstr>
      <vt:lpstr>SOM – Self Organizing Map</vt:lpstr>
      <vt:lpstr>Advantages of ANN</vt:lpstr>
      <vt:lpstr>Disadvantages</vt:lpstr>
      <vt:lpstr>Cluster Analysis</vt:lpstr>
      <vt:lpstr>Introduction</vt:lpstr>
      <vt:lpstr>Example – Image Segmentation</vt:lpstr>
      <vt:lpstr>Applications</vt:lpstr>
      <vt:lpstr>Applications…</vt:lpstr>
      <vt:lpstr>Quality of Clustering</vt:lpstr>
      <vt:lpstr>Case Study</vt:lpstr>
      <vt:lpstr>Outcome</vt:lpstr>
      <vt:lpstr>Cluster Problem</vt:lpstr>
      <vt:lpstr>Representing Clusters</vt:lpstr>
      <vt:lpstr>Clustering Methods</vt:lpstr>
      <vt:lpstr>The K-Means Clustering Method </vt:lpstr>
      <vt:lpstr>k-Means Algorithm</vt:lpstr>
      <vt:lpstr>Exercise</vt:lpstr>
      <vt:lpstr>PowerPoint Presentation</vt:lpstr>
      <vt:lpstr>Example-2 (Contd…)</vt:lpstr>
      <vt:lpstr>Example -2 (Contd…)</vt:lpstr>
      <vt:lpstr>Results</vt:lpstr>
      <vt:lpstr>Exercise 2</vt:lpstr>
      <vt:lpstr>Exercise 2</vt:lpstr>
      <vt:lpstr>Selecting the Number of Clusters</vt:lpstr>
      <vt:lpstr>Elbow method</vt:lpstr>
      <vt:lpstr>Advantages</vt:lpstr>
      <vt:lpstr>Disadvantages</vt:lpstr>
      <vt:lpstr>Association Rule Mining</vt:lpstr>
      <vt:lpstr>Introduction</vt:lpstr>
      <vt:lpstr>Market-Basket Problem</vt:lpstr>
      <vt:lpstr>Case Study - NetFlix</vt:lpstr>
      <vt:lpstr>Market - Basket Analysis</vt:lpstr>
      <vt:lpstr> Frequent Patterns and Association Rules</vt:lpstr>
      <vt:lpstr>Apriori Pseudo Code</vt:lpstr>
      <vt:lpstr>Exercise 1</vt:lpstr>
      <vt:lpstr>The Apriori Algorithm</vt:lpstr>
      <vt:lpstr>Generating Association rules from frequent itemsets</vt:lpstr>
      <vt:lpstr>Exercise 2 MSV = 4</vt:lpstr>
      <vt:lpstr>Association Rules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- 3</dc:title>
  <dc:creator>Windows User</dc:creator>
  <cp:lastModifiedBy>Windows User</cp:lastModifiedBy>
  <cp:revision>208</cp:revision>
  <dcterms:created xsi:type="dcterms:W3CDTF">2019-01-29T03:31:08Z</dcterms:created>
  <dcterms:modified xsi:type="dcterms:W3CDTF">2020-05-02T06:55:49Z</dcterms:modified>
</cp:coreProperties>
</file>